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7"/>
  </p:notesMasterIdLst>
  <p:handoutMasterIdLst>
    <p:handoutMasterId r:id="rId18"/>
  </p:handoutMasterIdLst>
  <p:sldIdLst>
    <p:sldId id="282" r:id="rId2"/>
    <p:sldId id="263" r:id="rId3"/>
    <p:sldId id="270" r:id="rId4"/>
    <p:sldId id="276" r:id="rId5"/>
    <p:sldId id="277" r:id="rId6"/>
    <p:sldId id="275" r:id="rId7"/>
    <p:sldId id="283" r:id="rId8"/>
    <p:sldId id="284" r:id="rId9"/>
    <p:sldId id="269" r:id="rId10"/>
    <p:sldId id="278" r:id="rId11"/>
    <p:sldId id="279" r:id="rId12"/>
    <p:sldId id="265" r:id="rId13"/>
    <p:sldId id="262" r:id="rId14"/>
    <p:sldId id="261" r:id="rId15"/>
    <p:sldId id="260"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an Azure Function using Microsoft Graph" id="{7E829F76-CD83-44A3-B3F7-007301260BD8}">
          <p14:sldIdLst>
            <p14:sldId id="282"/>
            <p14:sldId id="263"/>
            <p14:sldId id="270"/>
            <p14:sldId id="276"/>
            <p14:sldId id="277"/>
            <p14:sldId id="275"/>
            <p14:sldId id="283"/>
            <p14:sldId id="284"/>
            <p14:sldId id="269"/>
            <p14:sldId id="278"/>
            <p14:sldId id="279"/>
            <p14:sldId id="265"/>
          </p14:sldIdLst>
        </p14:section>
        <p14:section name="Summary" id="{0515D85C-C91E-4BDB-B673-651C2D8A364D}">
          <p14:sldIdLst>
            <p14:sldId id="262"/>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9" autoAdjust="0"/>
    <p:restoredTop sz="95084" autoAdjust="0"/>
  </p:normalViewPr>
  <p:slideViewPr>
    <p:cSldViewPr snapToGrid="0">
      <p:cViewPr varScale="1">
        <p:scale>
          <a:sx n="97" d="100"/>
          <a:sy n="97" d="100"/>
        </p:scale>
        <p:origin x="792" y="9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9/17/2018 12:42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9/17/2018 12:41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9/17/2018 12:41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892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While this section refers to a very simple scenario, it’s not hard to imagine the new capabilities that you could add to an existing application or new scenarios.  Using just JavaScript, you could build an application that gathers intelligence on individuals invited to a meeting such as the files they are working on, the groups they belong to, and people that are common to each of you.</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49683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examples,</a:t>
            </a:r>
            <a:r>
              <a:rPr lang="en-US" baseline="0" dirty="0"/>
              <a:t> users could consent to the requested permissions. This application runs without an interactive user and requires admin consent to act without a user.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57994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web application project and interactive user sign</a:t>
            </a:r>
            <a:r>
              <a:rPr lang="en-US" baseline="0" dirty="0"/>
              <a:t> on is not strictly required, the user could simply go to the endpoint:</a:t>
            </a:r>
          </a:p>
          <a:p>
            <a:endParaRPr lang="en-US" baseline="0" dirty="0"/>
          </a:p>
          <a:p>
            <a:r>
              <a:rPr lang="fr-FR" baseline="0" dirty="0"/>
              <a:t>https://login.microsoftonline.com/common/adminconsent?client_id=&lt;your client id&gt; </a:t>
            </a:r>
          </a:p>
          <a:p>
            <a:endParaRPr lang="en-US" baseline="0" dirty="0"/>
          </a:p>
          <a:p>
            <a:r>
              <a:rPr lang="en-US" dirty="0"/>
              <a:t>The web application is used here to confirm the token permissions have propagated before continuing. </a:t>
            </a:r>
          </a:p>
          <a:p>
            <a:endParaRPr lang="en-US" dirty="0"/>
          </a:p>
          <a:p>
            <a:r>
              <a:rPr lang="en-US" dirty="0"/>
              <a:t>Note that there is currently a</a:t>
            </a:r>
            <a:r>
              <a:rPr lang="en-US" baseline="0" dirty="0"/>
              <a:t> lag time of approximately 30 minutes between the time when administrator consent is granted and data replication first succeeds.  For more information, see:</a:t>
            </a:r>
          </a:p>
          <a:p>
            <a:r>
              <a:rPr lang="en-US" dirty="0"/>
              <a:t>https://github.com/Azure-Samples/active-directory-dotnet-daemon-v2/issues/1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7238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 Studio</a:t>
            </a:r>
            <a:r>
              <a:rPr lang="en-US" baseline="0" dirty="0"/>
              <a:t> 2017 introduces new tooling for Azure Functions, providing a project template to quickly create functions, debug locally, and publish to an Azure subscription. Choose from a trigger such as a timer trigger to generate the code.  Add </a:t>
            </a:r>
            <a:r>
              <a:rPr lang="en-US" baseline="0" dirty="0" err="1"/>
              <a:t>NuGet</a:t>
            </a:r>
            <a:r>
              <a:rPr lang="en-US" baseline="0" dirty="0"/>
              <a:t> packages as shown in other sections.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6310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Daemon,</a:t>
            </a:r>
            <a:r>
              <a:rPr lang="en-US" b="1" baseline="0" dirty="0"/>
              <a:t> server to server, or </a:t>
            </a:r>
            <a:r>
              <a:rPr lang="en-US" b="1" dirty="0"/>
              <a:t>“headless” applications</a:t>
            </a:r>
          </a:p>
          <a:p>
            <a:r>
              <a:rPr lang="en-US" b="0" dirty="0"/>
              <a:t>Examples are applications</a:t>
            </a:r>
            <a:r>
              <a:rPr lang="en-US" b="0" baseline="0" dirty="0"/>
              <a:t> that run on a scheduled basis and do not have an interactive user. An admin still needs to grant consent to the app.</a:t>
            </a:r>
          </a:p>
          <a:p>
            <a:endParaRPr lang="en-US" b="0" dirty="0"/>
          </a:p>
          <a:p>
            <a:r>
              <a:rPr lang="en-US" b="1" dirty="0"/>
              <a:t>Example of requesting admin consent:</a:t>
            </a:r>
          </a:p>
          <a:p>
            <a:r>
              <a:rPr lang="en-US" dirty="0"/>
              <a:t>https://login.microsoftonline.com/common/adminconsent?client_id=6731de76-14a6-49ae-97bc-6eba6914391e&amp;state=12345&amp;redirect_uri=http://localhost/myapp/permissions</a:t>
            </a:r>
          </a:p>
          <a:p>
            <a:endParaRPr lang="en-US" dirty="0"/>
          </a:p>
          <a:p>
            <a:r>
              <a:rPr lang="en-US" dirty="0"/>
              <a:t>Once an admin has granted consent, there is no more user interaction required. The application provides its client credentials</a:t>
            </a:r>
            <a:r>
              <a:rPr lang="en-US" baseline="0" dirty="0"/>
              <a:t> to obtain a fresh token.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68979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can be debugged locally. Output is directed to a console window where any log messages are visible, such as our message “Successfully synchronized 31 users!”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to Azure is simple using the wizard in Visual Studio 2017. Once published to Azure, manage</a:t>
            </a:r>
            <a:r>
              <a:rPr lang="en-US" baseline="0" dirty="0"/>
              <a:t> it via the portal or CLI like any other resource.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949037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Function runs on a scheduled basis, and you can easily view the Log messages.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9/17/2018 12:41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26400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5.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43" y="-1"/>
            <a:ext cx="12435587" cy="6994525"/>
          </a:xfrm>
          <a:prstGeom prst="rect">
            <a:avLst/>
          </a:prstGeom>
        </p:spPr>
      </p:pic>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3" name="Rectangle 2">
            <a:extLst>
              <a:ext uri="{FF2B5EF4-FFF2-40B4-BE49-F238E27FC236}">
                <a16:creationId xmlns:a16="http://schemas.microsoft.com/office/drawing/2014/main" id="{2681AB44-8730-4CBE-9C01-3DCC8CF49265}"/>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42101928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77" r:id="rId3"/>
    <p:sldLayoutId id="2147484526" r:id="rId4"/>
    <p:sldLayoutId id="2147484527" r:id="rId5"/>
    <p:sldLayoutId id="2147484240" r:id="rId6"/>
    <p:sldLayoutId id="2147484529" r:id="rId7"/>
    <p:sldLayoutId id="2147484530" r:id="rId8"/>
    <p:sldLayoutId id="2147484531" r:id="rId9"/>
    <p:sldLayoutId id="2147484532" r:id="rId10"/>
    <p:sldLayoutId id="2147484533" r:id="rId11"/>
    <p:sldLayoutId id="2147484535" r:id="rId12"/>
    <p:sldLayoutId id="2147484251" r:id="rId13"/>
    <p:sldLayoutId id="2147484548" r:id="rId14"/>
    <p:sldLayoutId id="2147484536" r:id="rId15"/>
    <p:sldLayoutId id="2147484264" r:id="rId16"/>
    <p:sldLayoutId id="2147484537" r:id="rId17"/>
    <p:sldLayoutId id="2147484538" r:id="rId18"/>
    <p:sldLayoutId id="2147484539" r:id="rId19"/>
    <p:sldLayoutId id="2147484540" r:id="rId20"/>
    <p:sldLayoutId id="2147484541" r:id="rId21"/>
    <p:sldLayoutId id="2147484542" r:id="rId22"/>
    <p:sldLayoutId id="2147484543" r:id="rId23"/>
    <p:sldLayoutId id="2147484544" r:id="rId24"/>
    <p:sldLayoutId id="2147484545" r:id="rId25"/>
    <p:sldLayoutId id="2147484546" r:id="rId26"/>
    <p:sldLayoutId id="2147484299" r:id="rId27"/>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4.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Building Microsoft </a:t>
            </a:r>
            <a:br>
              <a:rPr lang="en-US" dirty="0"/>
            </a:br>
            <a:r>
              <a:rPr lang="en-US" dirty="0"/>
              <a:t>Graph applications</a:t>
            </a:r>
          </a:p>
        </p:txBody>
      </p:sp>
      <p:sp>
        <p:nvSpPr>
          <p:cNvPr id="5" name="Text Placeholder 4"/>
          <p:cNvSpPr>
            <a:spLocks noGrp="1"/>
          </p:cNvSpPr>
          <p:nvPr>
            <p:ph type="body" sz="quarter" idx="12"/>
          </p:nvPr>
        </p:nvSpPr>
        <p:spPr/>
        <p:txBody>
          <a:bodyPr/>
          <a:lstStyle/>
          <a:p>
            <a:r>
              <a:rPr lang="en-US" dirty="0"/>
              <a:t>Build an Azure Function using Microsoft Graph</a:t>
            </a:r>
          </a:p>
        </p:txBody>
      </p:sp>
    </p:spTree>
    <p:extLst>
      <p:ext uri="{BB962C8B-B14F-4D97-AF65-F5344CB8AC3E}">
        <p14:creationId xmlns:p14="http://schemas.microsoft.com/office/powerpoint/2010/main" val="43396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33416F-A6CF-40FF-8637-E48509AFE45A}"/>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sp>
        <p:nvSpPr>
          <p:cNvPr id="9" name="Rectangle 8">
            <a:extLst>
              <a:ext uri="{FF2B5EF4-FFF2-40B4-BE49-F238E27FC236}">
                <a16:creationId xmlns:a16="http://schemas.microsoft.com/office/drawing/2014/main" id="{69D5562A-DBBB-428E-ACD8-BFDCC4CBBAA2}"/>
              </a:ext>
            </a:extLst>
          </p:cNvPr>
          <p:cNvSpPr/>
          <p:nvPr/>
        </p:nvSpPr>
        <p:spPr bwMode="auto">
          <a:xfrm>
            <a:off x="1150233" y="1828800"/>
            <a:ext cx="7612883" cy="4239491"/>
          </a:xfrm>
          <a:prstGeom prst="rect">
            <a:avLst/>
          </a:prstGeom>
          <a:solidFill>
            <a:srgbClr val="2525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Publishing to Azure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0233" y="1828800"/>
            <a:ext cx="7612883" cy="3676466"/>
          </a:xfrm>
          <a:prstGeom prst="rect">
            <a:avLst/>
          </a:prstGeom>
        </p:spPr>
      </p:pic>
      <p:pic>
        <p:nvPicPr>
          <p:cNvPr id="5" name="Picture 4">
            <a:extLst>
              <a:ext uri="{FF2B5EF4-FFF2-40B4-BE49-F238E27FC236}">
                <a16:creationId xmlns:a16="http://schemas.microsoft.com/office/drawing/2014/main" id="{AD070BD3-B607-4ECB-8A69-FA0F77978B15}"/>
              </a:ext>
            </a:extLst>
          </p:cNvPr>
          <p:cNvPicPr>
            <a:picLocks noChangeAspect="1"/>
          </p:cNvPicPr>
          <p:nvPr/>
        </p:nvPicPr>
        <p:blipFill>
          <a:blip r:embed="rId5"/>
          <a:stretch>
            <a:fillRect/>
          </a:stretch>
        </p:blipFill>
        <p:spPr>
          <a:xfrm>
            <a:off x="6760055" y="1043940"/>
            <a:ext cx="5333622" cy="4000217"/>
          </a:xfrm>
          <a:prstGeom prst="rect">
            <a:avLst/>
          </a:prstGeom>
        </p:spPr>
      </p:pic>
    </p:spTree>
    <p:extLst>
      <p:ext uri="{BB962C8B-B14F-4D97-AF65-F5344CB8AC3E}">
        <p14:creationId xmlns:p14="http://schemas.microsoft.com/office/powerpoint/2010/main" val="5211763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Azure Functions in Azure</a:t>
            </a:r>
          </a:p>
        </p:txBody>
      </p:sp>
      <p:pic>
        <p:nvPicPr>
          <p:cNvPr id="4" name="Picture 3">
            <a:extLst>
              <a:ext uri="{FF2B5EF4-FFF2-40B4-BE49-F238E27FC236}">
                <a16:creationId xmlns:a16="http://schemas.microsoft.com/office/drawing/2014/main" id="{411A9BDF-10B9-4DD6-A04C-3E8E97E4DA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682413" y="1309719"/>
            <a:ext cx="9071649" cy="5684806"/>
          </a:xfrm>
          <a:prstGeom prst="rect">
            <a:avLst/>
          </a:prstGeom>
        </p:spPr>
      </p:pic>
      <p:pic>
        <p:nvPicPr>
          <p:cNvPr id="6" name="Picture 5">
            <a:extLst>
              <a:ext uri="{FF2B5EF4-FFF2-40B4-BE49-F238E27FC236}">
                <a16:creationId xmlns:a16="http://schemas.microsoft.com/office/drawing/2014/main" id="{532383A0-9E97-448C-96E4-40D4DE150726}"/>
              </a:ext>
            </a:extLst>
          </p:cNvPr>
          <p:cNvPicPr>
            <a:picLocks noChangeAspect="1"/>
          </p:cNvPicPr>
          <p:nvPr/>
        </p:nvPicPr>
        <p:blipFill>
          <a:blip r:embed="rId4"/>
          <a:stretch>
            <a:fillRect/>
          </a:stretch>
        </p:blipFill>
        <p:spPr>
          <a:xfrm>
            <a:off x="2005687" y="2811797"/>
            <a:ext cx="8396842" cy="2332457"/>
          </a:xfrm>
          <a:prstGeom prst="rect">
            <a:avLst/>
          </a:prstGeom>
        </p:spPr>
      </p:pic>
    </p:spTree>
    <p:extLst>
      <p:ext uri="{BB962C8B-B14F-4D97-AF65-F5344CB8AC3E}">
        <p14:creationId xmlns:p14="http://schemas.microsoft.com/office/powerpoint/2010/main" val="8558559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where this is useful</a:t>
            </a:r>
          </a:p>
        </p:txBody>
      </p:sp>
      <p:sp>
        <p:nvSpPr>
          <p:cNvPr id="79" name="Rectangle 78">
            <a:extLst>
              <a:ext uri="{FF2B5EF4-FFF2-40B4-BE49-F238E27FC236}">
                <a16:creationId xmlns:a16="http://schemas.microsoft.com/office/drawing/2014/main" id="{CDE61AD2-13C5-477D-AC2D-221D90010CA3}"/>
              </a:ext>
            </a:extLst>
          </p:cNvPr>
          <p:cNvSpPr/>
          <p:nvPr/>
        </p:nvSpPr>
        <p:spPr bwMode="auto">
          <a:xfrm>
            <a:off x="0" y="1555984"/>
            <a:ext cx="12436475" cy="4409954"/>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a:extLst>
              <a:ext uri="{FF2B5EF4-FFF2-40B4-BE49-F238E27FC236}">
                <a16:creationId xmlns:a16="http://schemas.microsoft.com/office/drawing/2014/main" id="{24C73409-8FEA-4D46-8E73-0448272D9F2F}"/>
              </a:ext>
            </a:extLst>
          </p:cNvPr>
          <p:cNvSpPr/>
          <p:nvPr/>
        </p:nvSpPr>
        <p:spPr>
          <a:xfrm>
            <a:off x="1107164" y="4701158"/>
            <a:ext cx="4010581" cy="424732"/>
          </a:xfrm>
          <a:prstGeom prst="rect">
            <a:avLst/>
          </a:prstGeom>
        </p:spPr>
        <p:txBody>
          <a:bodyPr wrap="square">
            <a:spAutoFit/>
          </a:bodyPr>
          <a:lstStyle/>
          <a:p>
            <a:pPr>
              <a:lnSpc>
                <a:spcPct val="90000"/>
              </a:lnSpc>
              <a:spcBef>
                <a:spcPts val="1800"/>
              </a:spcBef>
            </a:pPr>
            <a:r>
              <a:rPr lang="en-US" sz="2400" dirty="0">
                <a:latin typeface="+mj-lt"/>
              </a:rPr>
              <a:t>And many more…</a:t>
            </a:r>
          </a:p>
        </p:txBody>
      </p:sp>
      <p:cxnSp>
        <p:nvCxnSpPr>
          <p:cNvPr id="81" name="Straight Connector 80">
            <a:extLst>
              <a:ext uri="{FF2B5EF4-FFF2-40B4-BE49-F238E27FC236}">
                <a16:creationId xmlns:a16="http://schemas.microsoft.com/office/drawing/2014/main" id="{DA10A6E4-B46C-43E2-B616-D390FD409247}"/>
              </a:ext>
            </a:extLst>
          </p:cNvPr>
          <p:cNvCxnSpPr>
            <a:cxnSpLocks/>
          </p:cNvCxnSpPr>
          <p:nvPr/>
        </p:nvCxnSpPr>
        <p:spPr>
          <a:xfrm>
            <a:off x="519434" y="1989952"/>
            <a:ext cx="0" cy="3226998"/>
          </a:xfrm>
          <a:prstGeom prst="line">
            <a:avLst/>
          </a:prstGeom>
          <a:ln w="508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C7F05D8C-5747-4FBB-911C-64A6AA5120E8}"/>
              </a:ext>
            </a:extLst>
          </p:cNvPr>
          <p:cNvGrpSpPr/>
          <p:nvPr/>
        </p:nvGrpSpPr>
        <p:grpSpPr>
          <a:xfrm>
            <a:off x="6096784" y="1923914"/>
            <a:ext cx="5897942" cy="3691860"/>
            <a:chOff x="6176294" y="1923914"/>
            <a:chExt cx="5570206" cy="3486711"/>
          </a:xfrm>
        </p:grpSpPr>
        <p:sp>
          <p:nvSpPr>
            <p:cNvPr id="83" name="Oval 82">
              <a:extLst>
                <a:ext uri="{FF2B5EF4-FFF2-40B4-BE49-F238E27FC236}">
                  <a16:creationId xmlns:a16="http://schemas.microsoft.com/office/drawing/2014/main" id="{5FDEA886-4BB3-4898-BDA2-A27EEA84567E}"/>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A66403BC-6BA9-4F12-900C-120B8A752C95}"/>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FAC1802C-AB0A-42FB-BBFC-71BF6094665C}"/>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B64835-0CB7-4847-9816-990519FEB05C}"/>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2888FC85-37EE-4268-93FD-4AE9C91C9B31}"/>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96D137C7-AD4D-4F6B-A621-E4BF565926C8}"/>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99A6749A-E86B-4AB0-B785-D1A15EEB0D99}"/>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D00C2D51-F451-4366-A2D4-541222FB0ADB}"/>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Oval 90">
              <a:extLst>
                <a:ext uri="{FF2B5EF4-FFF2-40B4-BE49-F238E27FC236}">
                  <a16:creationId xmlns:a16="http://schemas.microsoft.com/office/drawing/2014/main" id="{40C19CBD-C9F3-4E69-B335-288CE4FA55E7}"/>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27E45971-E742-46C4-9D11-802C360E1905}"/>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AACDB49B-5F96-499F-9D83-BD3396C6CDC8}"/>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Oval 93">
              <a:extLst>
                <a:ext uri="{FF2B5EF4-FFF2-40B4-BE49-F238E27FC236}">
                  <a16:creationId xmlns:a16="http://schemas.microsoft.com/office/drawing/2014/main" id="{73342386-5CFB-47E2-B915-6208A064EEE7}"/>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Oval 94">
              <a:extLst>
                <a:ext uri="{FF2B5EF4-FFF2-40B4-BE49-F238E27FC236}">
                  <a16:creationId xmlns:a16="http://schemas.microsoft.com/office/drawing/2014/main" id="{FB609C9F-67E4-4702-95C7-2B290F682A3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ABDA69B1-8C75-4526-858D-712A09ADA4CB}"/>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Oval 96">
              <a:extLst>
                <a:ext uri="{FF2B5EF4-FFF2-40B4-BE49-F238E27FC236}">
                  <a16:creationId xmlns:a16="http://schemas.microsoft.com/office/drawing/2014/main" id="{F21F89D1-B556-4FE6-B7C4-8D00D8FC7F02}"/>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Oval 97">
              <a:extLst>
                <a:ext uri="{FF2B5EF4-FFF2-40B4-BE49-F238E27FC236}">
                  <a16:creationId xmlns:a16="http://schemas.microsoft.com/office/drawing/2014/main" id="{4683BA22-71AF-4C50-80BB-93CBDC014CD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C91CB619-F6B7-4933-B2E8-955A2D225F51}"/>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Oval 99">
              <a:extLst>
                <a:ext uri="{FF2B5EF4-FFF2-40B4-BE49-F238E27FC236}">
                  <a16:creationId xmlns:a16="http://schemas.microsoft.com/office/drawing/2014/main" id="{BB119E64-ECBD-4320-939E-94E9DD4CAD49}"/>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47CF254-1835-492F-BFF2-BCB097C70468}"/>
                </a:ext>
              </a:extLst>
            </p:cNvPr>
            <p:cNvSpPr txBox="1"/>
            <p:nvPr/>
          </p:nvSpPr>
          <p:spPr>
            <a:xfrm>
              <a:off x="9812337" y="1923914"/>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02" name="TextBox 101">
              <a:extLst>
                <a:ext uri="{FF2B5EF4-FFF2-40B4-BE49-F238E27FC236}">
                  <a16:creationId xmlns:a16="http://schemas.microsoft.com/office/drawing/2014/main" id="{51B54C92-E861-4312-9B5A-1E5FF1C0B7A6}"/>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03" name="TextBox 102">
              <a:extLst>
                <a:ext uri="{FF2B5EF4-FFF2-40B4-BE49-F238E27FC236}">
                  <a16:creationId xmlns:a16="http://schemas.microsoft.com/office/drawing/2014/main" id="{FB3DD174-1AC5-494C-B4E2-F131048985D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04" name="Straight Connector 103">
              <a:extLst>
                <a:ext uri="{FF2B5EF4-FFF2-40B4-BE49-F238E27FC236}">
                  <a16:creationId xmlns:a16="http://schemas.microsoft.com/office/drawing/2014/main" id="{FE63A55F-6E14-4330-8AC0-58EDBB11507E}"/>
                </a:ext>
              </a:extLst>
            </p:cNvPr>
            <p:cNvCxnSpPr>
              <a:cxnSpLocks/>
              <a:stCxn id="83" idx="4"/>
              <a:endCxn id="85"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A7BAC2F-057B-42DD-84C9-A20D5A209CD9}"/>
                </a:ext>
              </a:extLst>
            </p:cNvPr>
            <p:cNvCxnSpPr>
              <a:cxnSpLocks/>
              <a:stCxn id="84" idx="1"/>
              <a:endCxn id="83"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6FDE51-2458-4EF6-AF95-8E015A6A5568}"/>
                </a:ext>
              </a:extLst>
            </p:cNvPr>
            <p:cNvCxnSpPr>
              <a:cxnSpLocks/>
              <a:stCxn id="96" idx="2"/>
              <a:endCxn id="83"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7DD682D-5303-4283-A969-F470382FAA15}"/>
                </a:ext>
              </a:extLst>
            </p:cNvPr>
            <p:cNvCxnSpPr>
              <a:cxnSpLocks/>
              <a:stCxn id="84" idx="7"/>
              <a:endCxn id="97"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B6D8136-EF2D-439A-85E9-2FD725FB461C}"/>
                </a:ext>
              </a:extLst>
            </p:cNvPr>
            <p:cNvCxnSpPr>
              <a:stCxn id="90" idx="0"/>
              <a:endCxn id="84"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A92D38E-681E-40D5-B545-7FEBE399AC18}"/>
                </a:ext>
              </a:extLst>
            </p:cNvPr>
            <p:cNvCxnSpPr>
              <a:cxnSpLocks/>
              <a:stCxn id="89" idx="7"/>
              <a:endCxn id="84"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43C8B02-8FE9-4916-BD6C-A343F402109A}"/>
                </a:ext>
              </a:extLst>
            </p:cNvPr>
            <p:cNvCxnSpPr>
              <a:stCxn id="85" idx="5"/>
              <a:endCxn id="89"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95AFFA-4F96-4EF0-903B-FBA6C6C46D10}"/>
                </a:ext>
              </a:extLst>
            </p:cNvPr>
            <p:cNvCxnSpPr>
              <a:cxnSpLocks/>
              <a:stCxn id="85" idx="3"/>
              <a:endCxn id="94"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3F62198-8252-4D23-A1E5-372CE129E335}"/>
                </a:ext>
              </a:extLst>
            </p:cNvPr>
            <p:cNvCxnSpPr>
              <a:cxnSpLocks/>
              <a:stCxn id="94" idx="7"/>
              <a:endCxn id="84"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C75942F-1B3D-48E5-8DF5-FAF014EAD4A8}"/>
                </a:ext>
              </a:extLst>
            </p:cNvPr>
            <p:cNvCxnSpPr>
              <a:stCxn id="87" idx="6"/>
              <a:endCxn id="84"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5B3B411-62F8-4DC1-B708-68757EB7F06B}"/>
                </a:ext>
              </a:extLst>
            </p:cNvPr>
            <p:cNvCxnSpPr>
              <a:stCxn id="94" idx="5"/>
              <a:endCxn id="91"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63A311-07F3-49FA-9AEB-56805AFB23A4}"/>
                </a:ext>
              </a:extLst>
            </p:cNvPr>
            <p:cNvCxnSpPr>
              <a:cxnSpLocks/>
              <a:stCxn id="94" idx="6"/>
              <a:endCxn id="89"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E5BEFE4-7830-497D-BB28-C03648EC9BCA}"/>
                </a:ext>
              </a:extLst>
            </p:cNvPr>
            <p:cNvCxnSpPr>
              <a:stCxn id="94" idx="1"/>
              <a:endCxn id="87"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7E739E3-77A1-4472-909B-8AE6E8A9AD6D}"/>
                </a:ext>
              </a:extLst>
            </p:cNvPr>
            <p:cNvCxnSpPr>
              <a:stCxn id="93" idx="6"/>
              <a:endCxn id="94"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71358749-4499-4FDF-9808-F5307A6038B7}"/>
                </a:ext>
              </a:extLst>
            </p:cNvPr>
            <p:cNvCxnSpPr>
              <a:cxnSpLocks/>
              <a:stCxn id="93" idx="5"/>
              <a:endCxn id="86"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86FE586-6933-48A1-A2C9-2CEA98C443DA}"/>
                </a:ext>
              </a:extLst>
            </p:cNvPr>
            <p:cNvCxnSpPr>
              <a:stCxn id="86" idx="5"/>
              <a:endCxn id="92"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61FC046F-F805-4638-B010-A07DA8F3B93F}"/>
                </a:ext>
              </a:extLst>
            </p:cNvPr>
            <p:cNvCxnSpPr>
              <a:stCxn id="86" idx="6"/>
              <a:endCxn id="94"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50F5C95-4CB2-4EAC-A07A-45A9516A20E2}"/>
                </a:ext>
              </a:extLst>
            </p:cNvPr>
            <p:cNvCxnSpPr>
              <a:stCxn id="92" idx="7"/>
              <a:endCxn id="94"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28E407E8-62C4-47CC-8650-6AA25EDFF24D}"/>
                </a:ext>
              </a:extLst>
            </p:cNvPr>
            <p:cNvCxnSpPr>
              <a:cxnSpLocks/>
              <a:stCxn id="100" idx="7"/>
              <a:endCxn id="86"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9338B7D-9EE4-4633-8E01-1C7FF2967DED}"/>
                </a:ext>
              </a:extLst>
            </p:cNvPr>
            <p:cNvCxnSpPr>
              <a:cxnSpLocks/>
              <a:stCxn id="95" idx="3"/>
              <a:endCxn id="99"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2837734-3978-4AD8-BCFD-B880671A1288}"/>
                </a:ext>
              </a:extLst>
            </p:cNvPr>
            <p:cNvCxnSpPr>
              <a:stCxn id="87" idx="0"/>
              <a:endCxn id="88"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CE1916E-C1E4-42DB-82FE-A09D39DB68AE}"/>
                </a:ext>
              </a:extLst>
            </p:cNvPr>
            <p:cNvCxnSpPr>
              <a:stCxn id="88" idx="2"/>
              <a:endCxn id="95"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26A494E-8CD5-4990-85C7-8605EA76EC65}"/>
                </a:ext>
              </a:extLst>
            </p:cNvPr>
            <p:cNvCxnSpPr>
              <a:cxnSpLocks/>
              <a:stCxn id="88" idx="1"/>
              <a:endCxn id="98"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637F759-9592-4E2C-92A5-E7961E9BF5AB}"/>
                </a:ext>
              </a:extLst>
            </p:cNvPr>
            <p:cNvCxnSpPr>
              <a:stCxn id="88" idx="6"/>
              <a:endCxn id="83"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51E0659E-0B97-4180-8E73-F95D2E4A0A6B}"/>
                </a:ext>
              </a:extLst>
            </p:cNvPr>
            <p:cNvCxnSpPr>
              <a:stCxn id="89" idx="6"/>
              <a:endCxn id="90"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05E882A-323E-43B9-B8C8-6EC1732BCB44}"/>
                </a:ext>
              </a:extLst>
            </p:cNvPr>
            <p:cNvCxnSpPr>
              <a:stCxn id="91" idx="7"/>
              <a:endCxn id="89"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E635766B-DF3F-4215-85F2-3F6C9A5EF307}"/>
                </a:ext>
              </a:extLst>
            </p:cNvPr>
            <p:cNvSpPr txBox="1"/>
            <p:nvPr/>
          </p:nvSpPr>
          <p:spPr>
            <a:xfrm>
              <a:off x="10104332" y="3723795"/>
              <a:ext cx="686406"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31" name="TextBox 130">
              <a:extLst>
                <a:ext uri="{FF2B5EF4-FFF2-40B4-BE49-F238E27FC236}">
                  <a16:creationId xmlns:a16="http://schemas.microsoft.com/office/drawing/2014/main" id="{60722D3B-AA27-4903-9A3C-57967ABEC0CD}"/>
                </a:ext>
              </a:extLst>
            </p:cNvPr>
            <p:cNvSpPr txBox="1"/>
            <p:nvPr/>
          </p:nvSpPr>
          <p:spPr>
            <a:xfrm>
              <a:off x="10519351" y="4394136"/>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32" name="TextBox 131">
              <a:extLst>
                <a:ext uri="{FF2B5EF4-FFF2-40B4-BE49-F238E27FC236}">
                  <a16:creationId xmlns:a16="http://schemas.microsoft.com/office/drawing/2014/main" id="{11A54D4B-C32D-4E1A-9E70-5E6688EC06DA}"/>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33" name="TextBox 132">
              <a:extLst>
                <a:ext uri="{FF2B5EF4-FFF2-40B4-BE49-F238E27FC236}">
                  <a16:creationId xmlns:a16="http://schemas.microsoft.com/office/drawing/2014/main" id="{6CBE5283-DF3C-4CFF-BDE1-53F6A3522E1A}"/>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34" name="TextBox 133">
              <a:extLst>
                <a:ext uri="{FF2B5EF4-FFF2-40B4-BE49-F238E27FC236}">
                  <a16:creationId xmlns:a16="http://schemas.microsoft.com/office/drawing/2014/main" id="{7C3E1A24-5E5A-4B93-B9B8-7D2A858299F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35" name="TextBox 134">
              <a:extLst>
                <a:ext uri="{FF2B5EF4-FFF2-40B4-BE49-F238E27FC236}">
                  <a16:creationId xmlns:a16="http://schemas.microsoft.com/office/drawing/2014/main" id="{1CD98150-1F44-49B1-A991-3DB35A269814}"/>
                </a:ext>
              </a:extLst>
            </p:cNvPr>
            <p:cNvSpPr txBox="1"/>
            <p:nvPr/>
          </p:nvSpPr>
          <p:spPr>
            <a:xfrm>
              <a:off x="6176294" y="4321860"/>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36" name="TextBox 135">
              <a:extLst>
                <a:ext uri="{FF2B5EF4-FFF2-40B4-BE49-F238E27FC236}">
                  <a16:creationId xmlns:a16="http://schemas.microsoft.com/office/drawing/2014/main" id="{0438C721-CBD1-4239-9C69-22A132347175}"/>
                </a:ext>
              </a:extLst>
            </p:cNvPr>
            <p:cNvSpPr txBox="1"/>
            <p:nvPr/>
          </p:nvSpPr>
          <p:spPr>
            <a:xfrm>
              <a:off x="6210358" y="3553675"/>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37" name="TextBox 136">
              <a:extLst>
                <a:ext uri="{FF2B5EF4-FFF2-40B4-BE49-F238E27FC236}">
                  <a16:creationId xmlns:a16="http://schemas.microsoft.com/office/drawing/2014/main" id="{B74382E8-A875-49A9-B1A8-970CA6744CE8}"/>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38" name="TextBox 137">
              <a:extLst>
                <a:ext uri="{FF2B5EF4-FFF2-40B4-BE49-F238E27FC236}">
                  <a16:creationId xmlns:a16="http://schemas.microsoft.com/office/drawing/2014/main" id="{A2529692-8471-4C38-9EEE-6897F182C31C}"/>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39" name="TextBox 138">
              <a:extLst>
                <a:ext uri="{FF2B5EF4-FFF2-40B4-BE49-F238E27FC236}">
                  <a16:creationId xmlns:a16="http://schemas.microsoft.com/office/drawing/2014/main" id="{CF2B13FD-8387-4D0A-8217-E1C8C0EB7174}"/>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40" name="Straight Connector 139">
              <a:extLst>
                <a:ext uri="{FF2B5EF4-FFF2-40B4-BE49-F238E27FC236}">
                  <a16:creationId xmlns:a16="http://schemas.microsoft.com/office/drawing/2014/main" id="{67583411-A294-4ED6-8F4B-1A7E70CE980A}"/>
                </a:ext>
              </a:extLst>
            </p:cNvPr>
            <p:cNvCxnSpPr>
              <a:stCxn id="87" idx="3"/>
              <a:endCxn id="86"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2816DA9-914F-44DE-90B6-46930FEFD664}"/>
                </a:ext>
              </a:extLst>
            </p:cNvPr>
            <p:cNvSpPr txBox="1"/>
            <p:nvPr/>
          </p:nvSpPr>
          <p:spPr>
            <a:xfrm>
              <a:off x="8698436" y="3529479"/>
              <a:ext cx="1138453" cy="323165"/>
            </a:xfrm>
            <a:prstGeom prst="rect">
              <a:avLst/>
            </a:prstGeom>
            <a:noFill/>
          </p:spPr>
          <p:txBody>
            <a:bodyPr wrap="none" lIns="91440" tIns="91440" rIns="91440" bIns="91440" rtlCol="0">
              <a:spAutoFit/>
            </a:bodyPr>
            <a:lstStyle/>
            <a:p>
              <a:pPr>
                <a:lnSpc>
                  <a:spcPct val="90000"/>
                </a:lnSpc>
                <a:spcAft>
                  <a:spcPts val="600"/>
                </a:spcAft>
              </a:pPr>
              <a:r>
                <a:rPr lang="en-US" sz="1000" dirty="0">
                  <a:latin typeface="+mj-lt"/>
                </a:rPr>
                <a:t>Microsoft Graph</a:t>
              </a:r>
            </a:p>
          </p:txBody>
        </p:sp>
        <p:cxnSp>
          <p:nvCxnSpPr>
            <p:cNvPr id="142" name="Straight Connector 141">
              <a:extLst>
                <a:ext uri="{FF2B5EF4-FFF2-40B4-BE49-F238E27FC236}">
                  <a16:creationId xmlns:a16="http://schemas.microsoft.com/office/drawing/2014/main" id="{6B4E86A8-8D3A-4BF8-AD63-E37940578BD3}"/>
                </a:ext>
              </a:extLst>
            </p:cNvPr>
            <p:cNvCxnSpPr>
              <a:endCxn id="88"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3" name="Group 4">
              <a:extLst>
                <a:ext uri="{FF2B5EF4-FFF2-40B4-BE49-F238E27FC236}">
                  <a16:creationId xmlns:a16="http://schemas.microsoft.com/office/drawing/2014/main" id="{8DD8435E-70B7-47A3-99C3-6ECCB3CF56CA}"/>
                </a:ext>
              </a:extLst>
            </p:cNvPr>
            <p:cNvGrpSpPr>
              <a:grpSpLocks noChangeAspect="1"/>
            </p:cNvGrpSpPr>
            <p:nvPr/>
          </p:nvGrpSpPr>
          <p:grpSpPr bwMode="auto">
            <a:xfrm>
              <a:off x="7141268" y="2550316"/>
              <a:ext cx="195262" cy="227011"/>
              <a:chOff x="4388" y="2056"/>
              <a:chExt cx="123" cy="143"/>
            </a:xfrm>
            <a:solidFill>
              <a:schemeClr val="bg2"/>
            </a:solidFill>
          </p:grpSpPr>
          <p:sp>
            <p:nvSpPr>
              <p:cNvPr id="183" name="Freeform 5">
                <a:extLst>
                  <a:ext uri="{FF2B5EF4-FFF2-40B4-BE49-F238E27FC236}">
                    <a16:creationId xmlns:a16="http://schemas.microsoft.com/office/drawing/2014/main" id="{B8661C68-F4BD-4DF5-90EA-6DF0C039C519}"/>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Rectangle 6">
                <a:extLst>
                  <a:ext uri="{FF2B5EF4-FFF2-40B4-BE49-F238E27FC236}">
                    <a16:creationId xmlns:a16="http://schemas.microsoft.com/office/drawing/2014/main" id="{A23D6801-92F7-43A9-BDB7-5302CDBE5C80}"/>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
                <a:extLst>
                  <a:ext uri="{FF2B5EF4-FFF2-40B4-BE49-F238E27FC236}">
                    <a16:creationId xmlns:a16="http://schemas.microsoft.com/office/drawing/2014/main" id="{B25F1CB6-466C-4D72-AEF6-77658A521173}"/>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Rectangle 8">
                <a:extLst>
                  <a:ext uri="{FF2B5EF4-FFF2-40B4-BE49-F238E27FC236}">
                    <a16:creationId xmlns:a16="http://schemas.microsoft.com/office/drawing/2014/main" id="{02DEE249-8CD3-4BF7-B140-CB3FDFEAA2A9}"/>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Rectangle 9">
                <a:extLst>
                  <a:ext uri="{FF2B5EF4-FFF2-40B4-BE49-F238E27FC236}">
                    <a16:creationId xmlns:a16="http://schemas.microsoft.com/office/drawing/2014/main" id="{524EE8CE-5684-4CB6-83FF-FC146B5D2F34}"/>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4" name="Freeform 13">
              <a:extLst>
                <a:ext uri="{FF2B5EF4-FFF2-40B4-BE49-F238E27FC236}">
                  <a16:creationId xmlns:a16="http://schemas.microsoft.com/office/drawing/2014/main" id="{93926DC9-4B22-4E81-8E51-6FB957AAE7A4}"/>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5" name="Group 16">
              <a:extLst>
                <a:ext uri="{FF2B5EF4-FFF2-40B4-BE49-F238E27FC236}">
                  <a16:creationId xmlns:a16="http://schemas.microsoft.com/office/drawing/2014/main" id="{5933A704-E176-4804-B275-AD14A296D72F}"/>
                </a:ext>
              </a:extLst>
            </p:cNvPr>
            <p:cNvGrpSpPr>
              <a:grpSpLocks noChangeAspect="1"/>
            </p:cNvGrpSpPr>
            <p:nvPr/>
          </p:nvGrpSpPr>
          <p:grpSpPr bwMode="auto">
            <a:xfrm>
              <a:off x="9175749" y="2946401"/>
              <a:ext cx="252412" cy="222250"/>
              <a:chOff x="5780" y="1856"/>
              <a:chExt cx="159" cy="140"/>
            </a:xfrm>
            <a:solidFill>
              <a:schemeClr val="bg2"/>
            </a:solidFill>
          </p:grpSpPr>
          <p:sp>
            <p:nvSpPr>
              <p:cNvPr id="168" name="Rectangle 17">
                <a:extLst>
                  <a:ext uri="{FF2B5EF4-FFF2-40B4-BE49-F238E27FC236}">
                    <a16:creationId xmlns:a16="http://schemas.microsoft.com/office/drawing/2014/main" id="{75E334A1-03B0-48FE-92D2-AE90F7A1FC5B}"/>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Rectangle 18">
                <a:extLst>
                  <a:ext uri="{FF2B5EF4-FFF2-40B4-BE49-F238E27FC236}">
                    <a16:creationId xmlns:a16="http://schemas.microsoft.com/office/drawing/2014/main" id="{949A445F-0D57-4EF0-86DD-F9364DEA13CC}"/>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Rectangle 19">
                <a:extLst>
                  <a:ext uri="{FF2B5EF4-FFF2-40B4-BE49-F238E27FC236}">
                    <a16:creationId xmlns:a16="http://schemas.microsoft.com/office/drawing/2014/main" id="{62580D71-3D09-4FA6-93B6-61E2DC779F54}"/>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Rectangle 20">
                <a:extLst>
                  <a:ext uri="{FF2B5EF4-FFF2-40B4-BE49-F238E27FC236}">
                    <a16:creationId xmlns:a16="http://schemas.microsoft.com/office/drawing/2014/main" id="{5C7B4A64-2DA5-4923-8247-A3BFACF4A62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Rectangle 21">
                <a:extLst>
                  <a:ext uri="{FF2B5EF4-FFF2-40B4-BE49-F238E27FC236}">
                    <a16:creationId xmlns:a16="http://schemas.microsoft.com/office/drawing/2014/main" id="{8A9F7D87-9E68-4C54-B84C-36DDA1A6F83D}"/>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Rectangle 22">
                <a:extLst>
                  <a:ext uri="{FF2B5EF4-FFF2-40B4-BE49-F238E27FC236}">
                    <a16:creationId xmlns:a16="http://schemas.microsoft.com/office/drawing/2014/main" id="{188882A7-7553-4A60-BA5A-8779288DDD49}"/>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Rectangle 23">
                <a:extLst>
                  <a:ext uri="{FF2B5EF4-FFF2-40B4-BE49-F238E27FC236}">
                    <a16:creationId xmlns:a16="http://schemas.microsoft.com/office/drawing/2014/main" id="{D15B12CD-53AD-4A82-B5B8-BFF17A840DCA}"/>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Rectangle 24">
                <a:extLst>
                  <a:ext uri="{FF2B5EF4-FFF2-40B4-BE49-F238E27FC236}">
                    <a16:creationId xmlns:a16="http://schemas.microsoft.com/office/drawing/2014/main" id="{6614E097-7010-4844-9EA2-59E787695488}"/>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Rectangle 25">
                <a:extLst>
                  <a:ext uri="{FF2B5EF4-FFF2-40B4-BE49-F238E27FC236}">
                    <a16:creationId xmlns:a16="http://schemas.microsoft.com/office/drawing/2014/main" id="{6BD057DE-C3FB-478B-9B46-42EF899CDAE6}"/>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Rectangle 26">
                <a:extLst>
                  <a:ext uri="{FF2B5EF4-FFF2-40B4-BE49-F238E27FC236}">
                    <a16:creationId xmlns:a16="http://schemas.microsoft.com/office/drawing/2014/main" id="{F4401760-D1DA-4ACD-B78D-695846A40C8A}"/>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Rectangle 27">
                <a:extLst>
                  <a:ext uri="{FF2B5EF4-FFF2-40B4-BE49-F238E27FC236}">
                    <a16:creationId xmlns:a16="http://schemas.microsoft.com/office/drawing/2014/main" id="{AC9FC8A0-F2F5-49B0-8E7B-0822412FF953}"/>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Rectangle 28">
                <a:extLst>
                  <a:ext uri="{FF2B5EF4-FFF2-40B4-BE49-F238E27FC236}">
                    <a16:creationId xmlns:a16="http://schemas.microsoft.com/office/drawing/2014/main" id="{8EFEA261-3224-4F03-876B-112E125A753F}"/>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Rectangle 29">
                <a:extLst>
                  <a:ext uri="{FF2B5EF4-FFF2-40B4-BE49-F238E27FC236}">
                    <a16:creationId xmlns:a16="http://schemas.microsoft.com/office/drawing/2014/main" id="{07A750F5-0423-40E8-8775-A48FAF76C43F}"/>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Rectangle 30">
                <a:extLst>
                  <a:ext uri="{FF2B5EF4-FFF2-40B4-BE49-F238E27FC236}">
                    <a16:creationId xmlns:a16="http://schemas.microsoft.com/office/drawing/2014/main" id="{8EBE33F9-BB1D-4F83-8E86-B7E5A43F4DE2}"/>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31">
                <a:extLst>
                  <a:ext uri="{FF2B5EF4-FFF2-40B4-BE49-F238E27FC236}">
                    <a16:creationId xmlns:a16="http://schemas.microsoft.com/office/drawing/2014/main" id="{9F5BDAEF-BECF-41C5-ADA1-67BC023DF875}"/>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46" name="Freeform 35">
              <a:extLst>
                <a:ext uri="{FF2B5EF4-FFF2-40B4-BE49-F238E27FC236}">
                  <a16:creationId xmlns:a16="http://schemas.microsoft.com/office/drawing/2014/main" id="{695C8EE8-D511-4487-9BCA-47D84CD7B798}"/>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7" name="Freeform 39">
              <a:extLst>
                <a:ext uri="{FF2B5EF4-FFF2-40B4-BE49-F238E27FC236}">
                  <a16:creationId xmlns:a16="http://schemas.microsoft.com/office/drawing/2014/main" id="{3F35461A-777D-4C7F-95E0-9DB7CA8331D5}"/>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3">
              <a:extLst>
                <a:ext uri="{FF2B5EF4-FFF2-40B4-BE49-F238E27FC236}">
                  <a16:creationId xmlns:a16="http://schemas.microsoft.com/office/drawing/2014/main" id="{8AB36632-94DA-4118-BF16-B68CD412210D}"/>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47">
              <a:extLst>
                <a:ext uri="{FF2B5EF4-FFF2-40B4-BE49-F238E27FC236}">
                  <a16:creationId xmlns:a16="http://schemas.microsoft.com/office/drawing/2014/main" id="{3FA05536-A660-49CD-B80B-1B21B7E5D623}"/>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0" name="Freeform 51">
              <a:extLst>
                <a:ext uri="{FF2B5EF4-FFF2-40B4-BE49-F238E27FC236}">
                  <a16:creationId xmlns:a16="http://schemas.microsoft.com/office/drawing/2014/main" id="{C452D742-D659-462A-9E76-03F2A2AE0682}"/>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1" name="Freeform 55">
              <a:extLst>
                <a:ext uri="{FF2B5EF4-FFF2-40B4-BE49-F238E27FC236}">
                  <a16:creationId xmlns:a16="http://schemas.microsoft.com/office/drawing/2014/main" id="{C31882BA-4D33-46DB-A699-177F4BBF1A26}"/>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59">
              <a:extLst>
                <a:ext uri="{FF2B5EF4-FFF2-40B4-BE49-F238E27FC236}">
                  <a16:creationId xmlns:a16="http://schemas.microsoft.com/office/drawing/2014/main" id="{858CE741-7CDC-4EC7-9610-CBA22E4B8319}"/>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3">
              <a:extLst>
                <a:ext uri="{FF2B5EF4-FFF2-40B4-BE49-F238E27FC236}">
                  <a16:creationId xmlns:a16="http://schemas.microsoft.com/office/drawing/2014/main" id="{E5539ECD-82AF-4F74-890F-B89285A3D6F8}"/>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54" name="Group 153">
              <a:extLst>
                <a:ext uri="{FF2B5EF4-FFF2-40B4-BE49-F238E27FC236}">
                  <a16:creationId xmlns:a16="http://schemas.microsoft.com/office/drawing/2014/main" id="{00853BDF-7723-434C-B8C2-E8D8B0626AC2}"/>
                </a:ext>
              </a:extLst>
            </p:cNvPr>
            <p:cNvGrpSpPr/>
            <p:nvPr/>
          </p:nvGrpSpPr>
          <p:grpSpPr>
            <a:xfrm>
              <a:off x="7035800" y="4556134"/>
              <a:ext cx="258763" cy="263526"/>
              <a:chOff x="7035800" y="4556134"/>
              <a:chExt cx="258763" cy="263526"/>
            </a:xfrm>
          </p:grpSpPr>
          <p:sp>
            <p:nvSpPr>
              <p:cNvPr id="163" name="Freeform 67">
                <a:extLst>
                  <a:ext uri="{FF2B5EF4-FFF2-40B4-BE49-F238E27FC236}">
                    <a16:creationId xmlns:a16="http://schemas.microsoft.com/office/drawing/2014/main" id="{E10C9499-551A-4303-BCA2-C03E08CE73EA}"/>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Rectangle 68">
                <a:extLst>
                  <a:ext uri="{FF2B5EF4-FFF2-40B4-BE49-F238E27FC236}">
                    <a16:creationId xmlns:a16="http://schemas.microsoft.com/office/drawing/2014/main" id="{EACD27C4-83A4-4092-9B98-47D170A8DDC4}"/>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5" name="Freeform 69">
                <a:extLst>
                  <a:ext uri="{FF2B5EF4-FFF2-40B4-BE49-F238E27FC236}">
                    <a16:creationId xmlns:a16="http://schemas.microsoft.com/office/drawing/2014/main" id="{87B7B4D3-A8B8-4DB0-9D00-7F94D37006C0}"/>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6" name="Freeform 70">
                <a:extLst>
                  <a:ext uri="{FF2B5EF4-FFF2-40B4-BE49-F238E27FC236}">
                    <a16:creationId xmlns:a16="http://schemas.microsoft.com/office/drawing/2014/main" id="{E319D796-0987-4FFF-9164-C43BC2E23604}"/>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7" name="Freeform 71">
                <a:extLst>
                  <a:ext uri="{FF2B5EF4-FFF2-40B4-BE49-F238E27FC236}">
                    <a16:creationId xmlns:a16="http://schemas.microsoft.com/office/drawing/2014/main" id="{A2222A55-B0D4-4D21-B877-8753AEB73705}"/>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55" name="Group 74">
              <a:extLst>
                <a:ext uri="{FF2B5EF4-FFF2-40B4-BE49-F238E27FC236}">
                  <a16:creationId xmlns:a16="http://schemas.microsoft.com/office/drawing/2014/main" id="{1E688DA3-1D1D-4FC8-B3D3-3624BD0AEBF9}"/>
                </a:ext>
              </a:extLst>
            </p:cNvPr>
            <p:cNvGrpSpPr>
              <a:grpSpLocks noChangeAspect="1"/>
            </p:cNvGrpSpPr>
            <p:nvPr/>
          </p:nvGrpSpPr>
          <p:grpSpPr bwMode="auto">
            <a:xfrm>
              <a:off x="6945300" y="3624271"/>
              <a:ext cx="257175" cy="231776"/>
              <a:chOff x="4375" y="2283"/>
              <a:chExt cx="162" cy="146"/>
            </a:xfrm>
            <a:solidFill>
              <a:schemeClr val="bg2"/>
            </a:solidFill>
          </p:grpSpPr>
          <p:sp>
            <p:nvSpPr>
              <p:cNvPr id="157" name="Rectangle 75">
                <a:extLst>
                  <a:ext uri="{FF2B5EF4-FFF2-40B4-BE49-F238E27FC236}">
                    <a16:creationId xmlns:a16="http://schemas.microsoft.com/office/drawing/2014/main" id="{8BF4CFCB-0B2C-4C32-A771-4561A2BDD2E8}"/>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76">
                <a:extLst>
                  <a:ext uri="{FF2B5EF4-FFF2-40B4-BE49-F238E27FC236}">
                    <a16:creationId xmlns:a16="http://schemas.microsoft.com/office/drawing/2014/main" id="{05F12D7F-0838-4EF6-8CE9-8708C2EA80C2}"/>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77">
                <a:extLst>
                  <a:ext uri="{FF2B5EF4-FFF2-40B4-BE49-F238E27FC236}">
                    <a16:creationId xmlns:a16="http://schemas.microsoft.com/office/drawing/2014/main" id="{D1839379-4E7A-4D01-8261-121018A71F5E}"/>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Rectangle 78">
                <a:extLst>
                  <a:ext uri="{FF2B5EF4-FFF2-40B4-BE49-F238E27FC236}">
                    <a16:creationId xmlns:a16="http://schemas.microsoft.com/office/drawing/2014/main" id="{B368FFE2-5724-4698-B5D4-E2A18DD96A88}"/>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Rectangle 79">
                <a:extLst>
                  <a:ext uri="{FF2B5EF4-FFF2-40B4-BE49-F238E27FC236}">
                    <a16:creationId xmlns:a16="http://schemas.microsoft.com/office/drawing/2014/main" id="{26161D3F-7EAE-40A7-A0D6-257E5467F544}"/>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80">
                <a:extLst>
                  <a:ext uri="{FF2B5EF4-FFF2-40B4-BE49-F238E27FC236}">
                    <a16:creationId xmlns:a16="http://schemas.microsoft.com/office/drawing/2014/main" id="{82C77303-6CC4-4E1C-85AD-06CA23811653}"/>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56" name="Freeform 85">
              <a:extLst>
                <a:ext uri="{FF2B5EF4-FFF2-40B4-BE49-F238E27FC236}">
                  <a16:creationId xmlns:a16="http://schemas.microsoft.com/office/drawing/2014/main" id="{0F912B8D-F5D7-4749-BA71-237D78B333B7}"/>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88" name="Group 187">
            <a:extLst>
              <a:ext uri="{FF2B5EF4-FFF2-40B4-BE49-F238E27FC236}">
                <a16:creationId xmlns:a16="http://schemas.microsoft.com/office/drawing/2014/main" id="{9B6905A7-53DC-4371-97FB-9CEF52EF7F0B}"/>
              </a:ext>
            </a:extLst>
          </p:cNvPr>
          <p:cNvGrpSpPr/>
          <p:nvPr/>
        </p:nvGrpSpPr>
        <p:grpSpPr>
          <a:xfrm>
            <a:off x="726830" y="2102353"/>
            <a:ext cx="5048183" cy="2452979"/>
            <a:chOff x="970533" y="2102353"/>
            <a:chExt cx="5048183" cy="2452979"/>
          </a:xfrm>
        </p:grpSpPr>
        <p:sp>
          <p:nvSpPr>
            <p:cNvPr id="189" name="Rectangle 188">
              <a:extLst>
                <a:ext uri="{FF2B5EF4-FFF2-40B4-BE49-F238E27FC236}">
                  <a16:creationId xmlns:a16="http://schemas.microsoft.com/office/drawing/2014/main" id="{D4C05A83-2685-4B22-8180-B21D9315EAA4}"/>
                </a:ext>
              </a:extLst>
            </p:cNvPr>
            <p:cNvSpPr/>
            <p:nvPr/>
          </p:nvSpPr>
          <p:spPr>
            <a:xfrm>
              <a:off x="1350867" y="2102353"/>
              <a:ext cx="4667849" cy="2452979"/>
            </a:xfrm>
            <a:prstGeom prst="rect">
              <a:avLst/>
            </a:prstGeom>
          </p:spPr>
          <p:txBody>
            <a:bodyPr wrap="square">
              <a:spAutoFit/>
            </a:bodyPr>
            <a:lstStyle/>
            <a:p>
              <a:pPr>
                <a:lnSpc>
                  <a:spcPct val="90000"/>
                </a:lnSpc>
                <a:spcBef>
                  <a:spcPts val="2400"/>
                </a:spcBef>
              </a:pPr>
              <a:r>
                <a:rPr lang="en-US" dirty="0"/>
                <a:t>Synchronization apps that need to read data from an API to create reports or compare to another system.</a:t>
              </a:r>
            </a:p>
            <a:p>
              <a:pPr>
                <a:lnSpc>
                  <a:spcPct val="90000"/>
                </a:lnSpc>
                <a:spcBef>
                  <a:spcPts val="2400"/>
                </a:spcBef>
              </a:pPr>
              <a:r>
                <a:rPr lang="en-US" dirty="0"/>
                <a:t>Apps that need to perform work without </a:t>
              </a:r>
              <a:br>
                <a:rPr lang="en-US" dirty="0"/>
              </a:br>
              <a:r>
                <a:rPr lang="en-US" dirty="0"/>
                <a:t>an interactive user.</a:t>
              </a:r>
            </a:p>
            <a:p>
              <a:pPr>
                <a:lnSpc>
                  <a:spcPct val="90000"/>
                </a:lnSpc>
                <a:spcBef>
                  <a:spcPts val="2400"/>
                </a:spcBef>
              </a:pPr>
              <a:r>
                <a:rPr lang="en-US" dirty="0"/>
                <a:t>Scheduled jobs that perform work without an interactive user.</a:t>
              </a:r>
            </a:p>
          </p:txBody>
        </p:sp>
        <p:sp>
          <p:nvSpPr>
            <p:cNvPr id="190" name="Rectangle 189">
              <a:extLst>
                <a:ext uri="{FF2B5EF4-FFF2-40B4-BE49-F238E27FC236}">
                  <a16:creationId xmlns:a16="http://schemas.microsoft.com/office/drawing/2014/main" id="{A4521465-D8BB-4013-995F-9E178E6CA825}"/>
                </a:ext>
              </a:extLst>
            </p:cNvPr>
            <p:cNvSpPr/>
            <p:nvPr/>
          </p:nvSpPr>
          <p:spPr>
            <a:xfrm>
              <a:off x="970533" y="2107041"/>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1</a:t>
              </a:r>
            </a:p>
          </p:txBody>
        </p:sp>
        <p:sp>
          <p:nvSpPr>
            <p:cNvPr id="191" name="Rectangle 190">
              <a:extLst>
                <a:ext uri="{FF2B5EF4-FFF2-40B4-BE49-F238E27FC236}">
                  <a16:creationId xmlns:a16="http://schemas.microsoft.com/office/drawing/2014/main" id="{BDDDD582-B191-4877-B085-6F30E3F1C797}"/>
                </a:ext>
              </a:extLst>
            </p:cNvPr>
            <p:cNvSpPr/>
            <p:nvPr/>
          </p:nvSpPr>
          <p:spPr>
            <a:xfrm>
              <a:off x="970533" y="3136294"/>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2</a:t>
              </a:r>
            </a:p>
          </p:txBody>
        </p:sp>
        <p:sp>
          <p:nvSpPr>
            <p:cNvPr id="192" name="Rectangle 191">
              <a:extLst>
                <a:ext uri="{FF2B5EF4-FFF2-40B4-BE49-F238E27FC236}">
                  <a16:creationId xmlns:a16="http://schemas.microsoft.com/office/drawing/2014/main" id="{0D58C70C-B252-47EF-9054-852C3710437E}"/>
                </a:ext>
              </a:extLst>
            </p:cNvPr>
            <p:cNvSpPr/>
            <p:nvPr/>
          </p:nvSpPr>
          <p:spPr>
            <a:xfrm>
              <a:off x="970533" y="3961365"/>
              <a:ext cx="644936" cy="480131"/>
            </a:xfrm>
            <a:prstGeom prst="rect">
              <a:avLst/>
            </a:prstGeom>
          </p:spPr>
          <p:txBody>
            <a:bodyPr wrap="square">
              <a:spAutoFit/>
            </a:bodyPr>
            <a:lstStyle/>
            <a:p>
              <a:pPr>
                <a:lnSpc>
                  <a:spcPct val="90000"/>
                </a:lnSpc>
                <a:spcBef>
                  <a:spcPts val="1800"/>
                </a:spcBef>
              </a:pPr>
              <a:r>
                <a:rPr lang="en-US" sz="2800" dirty="0">
                  <a:solidFill>
                    <a:schemeClr val="accent1"/>
                  </a:solidFill>
                  <a:latin typeface="Segoe UI Semilight" panose="020B0402040204020203" pitchFamily="34" charset="0"/>
                  <a:cs typeface="Segoe UI Semilight" panose="020B0402040204020203" pitchFamily="34" charset="0"/>
                </a:rPr>
                <a:t>3</a:t>
              </a:r>
            </a:p>
          </p:txBody>
        </p:sp>
      </p:grpSp>
    </p:spTree>
    <p:extLst>
      <p:ext uri="{BB962C8B-B14F-4D97-AF65-F5344CB8AC3E}">
        <p14:creationId xmlns:p14="http://schemas.microsoft.com/office/powerpoint/2010/main" val="18342136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690937" cy="917575"/>
          </a:xfrm>
        </p:spPr>
        <p:txBody>
          <a:bodyPr/>
          <a:lstStyle/>
          <a:p>
            <a:r>
              <a:rPr lang="en-US" sz="2800" dirty="0"/>
              <a:t>Build an Azure Function using Microsoft Graph</a:t>
            </a:r>
          </a:p>
        </p:txBody>
      </p:sp>
      <p:sp>
        <p:nvSpPr>
          <p:cNvPr id="5" name="Text Placeholder 4"/>
          <p:cNvSpPr>
            <a:spLocks noGrp="1"/>
          </p:cNvSpPr>
          <p:nvPr>
            <p:ph type="body" sz="quarter" idx="10"/>
          </p:nvPr>
        </p:nvSpPr>
        <p:spPr>
          <a:xfrm>
            <a:off x="465138" y="2574721"/>
            <a:ext cx="4335462" cy="3862387"/>
          </a:xfrm>
        </p:spPr>
        <p:txBody>
          <a:bodyPr/>
          <a:lstStyle/>
          <a:p>
            <a:pPr>
              <a:spcBef>
                <a:spcPts val="1200"/>
              </a:spcBef>
            </a:pPr>
            <a:r>
              <a:rPr lang="en-US" sz="2000" dirty="0"/>
              <a:t>Application registration</a:t>
            </a:r>
          </a:p>
          <a:p>
            <a:pPr>
              <a:spcBef>
                <a:spcPts val="1200"/>
              </a:spcBef>
            </a:pPr>
            <a:r>
              <a:rPr lang="en-US" sz="2000" dirty="0"/>
              <a:t>Grant user consent</a:t>
            </a:r>
          </a:p>
          <a:p>
            <a:pPr>
              <a:spcBef>
                <a:spcPts val="1200"/>
              </a:spcBef>
            </a:pPr>
            <a:r>
              <a:rPr lang="en-US" sz="2000" dirty="0"/>
              <a:t>Grant admin consent</a:t>
            </a:r>
          </a:p>
          <a:p>
            <a:pPr>
              <a:spcBef>
                <a:spcPts val="1200"/>
              </a:spcBef>
            </a:pPr>
            <a:r>
              <a:rPr lang="en-US" sz="2000" dirty="0"/>
              <a:t>Create the Azure Function project</a:t>
            </a:r>
          </a:p>
          <a:p>
            <a:pPr>
              <a:spcBef>
                <a:spcPts val="1200"/>
              </a:spcBef>
            </a:pPr>
            <a:r>
              <a:rPr lang="en-US" sz="2000" dirty="0"/>
              <a:t>Authentication without a current user</a:t>
            </a:r>
          </a:p>
          <a:p>
            <a:pPr>
              <a:spcBef>
                <a:spcPts val="1200"/>
              </a:spcBef>
            </a:pPr>
            <a:r>
              <a:rPr lang="en-US" sz="2000" dirty="0"/>
              <a:t>Debugging Azure Functions locally</a:t>
            </a:r>
          </a:p>
          <a:p>
            <a:pPr>
              <a:spcBef>
                <a:spcPts val="1200"/>
              </a:spcBef>
            </a:pPr>
            <a:r>
              <a:rPr lang="en-US" sz="2000" dirty="0"/>
              <a:t>Publish Azure Functions to Azure</a:t>
            </a:r>
          </a:p>
          <a:p>
            <a:pPr>
              <a:spcBef>
                <a:spcPts val="1200"/>
              </a:spcBef>
            </a:pPr>
            <a:r>
              <a:rPr lang="en-US" sz="2000" dirty="0"/>
              <a:t>Monitor Azure Functions in Azure</a:t>
            </a:r>
          </a:p>
          <a:p>
            <a:pPr>
              <a:spcBef>
                <a:spcPts val="1200"/>
              </a:spcBef>
            </a:pPr>
            <a:endParaRPr lang="en-US" sz="2000" dirty="0"/>
          </a:p>
        </p:txBody>
      </p:sp>
      <p:pic>
        <p:nvPicPr>
          <p:cNvPr id="8" name="Picture 7">
            <a:extLst>
              <a:ext uri="{FF2B5EF4-FFF2-40B4-BE49-F238E27FC236}">
                <a16:creationId xmlns:a16="http://schemas.microsoft.com/office/drawing/2014/main" id="{02D683AA-04EC-4F05-9DB5-7A840BAF7B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471160" y="1"/>
            <a:ext cx="6965314" cy="6994524"/>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p:cNvPicPr>
            <a:picLocks noGrp="1" noChangeAspect="1"/>
          </p:cNvPicPr>
          <p:nvPr>
            <p:ph type="pic" sz="quarter" idx="15"/>
          </p:nvPr>
        </p:nvPicPr>
        <p:blipFill rotWithShape="1">
          <a:blip r:embed="rId3"/>
          <a:srcRect b="2382"/>
          <a:stretch/>
        </p:blipFill>
        <p:spPr>
          <a:xfrm>
            <a:off x="4389437" y="2168525"/>
            <a:ext cx="3679825" cy="2654300"/>
          </a:xfrm>
          <a:prstGeom prst="rect">
            <a:avLst/>
          </a:prstGeom>
          <a:solidFill>
            <a:schemeClr val="bg2"/>
          </a:solidFill>
          <a:ln cap="sq">
            <a:solidFill>
              <a:schemeClr val="bg1"/>
            </a:solidFill>
            <a:miter lim="800000"/>
          </a:ln>
        </p:spPr>
      </p:pic>
      <p:pic>
        <p:nvPicPr>
          <p:cNvPr id="16" name="Picture Placeholder 15"/>
          <p:cNvPicPr>
            <a:picLocks noGrp="1" noChangeAspect="1"/>
          </p:cNvPicPr>
          <p:nvPr>
            <p:ph type="pic" sz="quarter" idx="16"/>
          </p:nvPr>
        </p:nvPicPr>
        <p:blipFill rotWithShape="1">
          <a:blip r:embed="rId4"/>
          <a:srcRect r="7177"/>
          <a:stretch/>
        </p:blipFill>
        <p:spPr>
          <a:xfrm>
            <a:off x="8302625" y="2168525"/>
            <a:ext cx="3695700" cy="2654300"/>
          </a:xfrm>
          <a:prstGeom prst="rect">
            <a:avLst/>
          </a:prstGeom>
          <a:solidFill>
            <a:schemeClr val="bg2"/>
          </a:solidFill>
          <a:ln cap="sq">
            <a:solidFill>
              <a:schemeClr val="bg1"/>
            </a:solidFill>
            <a:miter lim="800000"/>
          </a:ln>
        </p:spPr>
      </p:pic>
      <p:sp>
        <p:nvSpPr>
          <p:cNvPr id="3" name="Title 2"/>
          <p:cNvSpPr>
            <a:spLocks noGrp="1"/>
          </p:cNvSpPr>
          <p:nvPr>
            <p:ph type="title"/>
          </p:nvPr>
        </p:nvSpPr>
        <p:spPr/>
        <p:txBody>
          <a:bodyPr/>
          <a:lstStyle/>
          <a:p>
            <a:r>
              <a:rPr lang="en-US"/>
              <a:t>Application registration</a:t>
            </a:r>
            <a:endParaRPr lang="en-US" dirty="0"/>
          </a:p>
        </p:txBody>
      </p:sp>
      <p:sp>
        <p:nvSpPr>
          <p:cNvPr id="2" name="Text Placeholder 1"/>
          <p:cNvSpPr>
            <a:spLocks noGrp="1"/>
          </p:cNvSpPr>
          <p:nvPr>
            <p:ph type="body" sz="quarter" idx="11"/>
          </p:nvPr>
        </p:nvSpPr>
        <p:spPr>
          <a:xfrm>
            <a:off x="465138" y="5026025"/>
            <a:ext cx="3690937" cy="1038746"/>
          </a:xfrm>
        </p:spPr>
        <p:txBody>
          <a:bodyPr/>
          <a:lstStyle/>
          <a:p>
            <a:r>
              <a:rPr lang="en-US" sz="1600" b="0" dirty="0">
                <a:latin typeface="+mj-lt"/>
              </a:rPr>
              <a:t>Create an application</a:t>
            </a:r>
          </a:p>
          <a:p>
            <a:r>
              <a:rPr lang="en-US" b="0" dirty="0">
                <a:solidFill>
                  <a:schemeClr val="tx1"/>
                </a:solidFill>
              </a:rPr>
              <a:t>Create an application and generate an application secret. Copy the application ID </a:t>
            </a:r>
            <a:br>
              <a:rPr lang="en-US" b="0" dirty="0">
                <a:solidFill>
                  <a:schemeClr val="tx1"/>
                </a:solidFill>
              </a:rPr>
            </a:br>
            <a:r>
              <a:rPr lang="en-US" b="0" dirty="0">
                <a:solidFill>
                  <a:schemeClr val="tx1"/>
                </a:solidFill>
              </a:rPr>
              <a:t>and secret.</a:t>
            </a:r>
          </a:p>
        </p:txBody>
      </p:sp>
      <p:sp>
        <p:nvSpPr>
          <p:cNvPr id="4" name="Text Placeholder 3"/>
          <p:cNvSpPr>
            <a:spLocks noGrp="1"/>
          </p:cNvSpPr>
          <p:nvPr>
            <p:ph type="body" sz="quarter" idx="12"/>
          </p:nvPr>
        </p:nvSpPr>
        <p:spPr>
          <a:xfrm>
            <a:off x="4386263" y="5026025"/>
            <a:ext cx="3690937" cy="1154162"/>
          </a:xfrm>
        </p:spPr>
        <p:txBody>
          <a:bodyPr/>
          <a:lstStyle/>
          <a:p>
            <a:r>
              <a:rPr lang="en-US" sz="1600" dirty="0"/>
              <a:t>Add web platform</a:t>
            </a:r>
          </a:p>
          <a:p>
            <a:r>
              <a:rPr lang="en-US" dirty="0">
                <a:solidFill>
                  <a:schemeClr val="tx1"/>
                </a:solidFill>
                <a:latin typeface="+mn-lt"/>
              </a:rPr>
              <a:t>Add a Web platform. Enable “Allow Implicit Flow”, and provide two redirect URLs.</a:t>
            </a:r>
          </a:p>
          <a:p>
            <a:endParaRPr lang="en-US" dirty="0"/>
          </a:p>
        </p:txBody>
      </p:sp>
      <p:sp>
        <p:nvSpPr>
          <p:cNvPr id="5" name="Text Placeholder 4"/>
          <p:cNvSpPr>
            <a:spLocks noGrp="1"/>
          </p:cNvSpPr>
          <p:nvPr>
            <p:ph type="body" sz="quarter" idx="13"/>
          </p:nvPr>
        </p:nvSpPr>
        <p:spPr>
          <a:xfrm>
            <a:off x="8307388" y="5026025"/>
            <a:ext cx="3690937" cy="790858"/>
          </a:xfrm>
        </p:spPr>
        <p:txBody>
          <a:bodyPr/>
          <a:lstStyle/>
          <a:p>
            <a:r>
              <a:rPr lang="en-US" sz="1600" dirty="0"/>
              <a:t>Specify permissions</a:t>
            </a:r>
          </a:p>
          <a:p>
            <a:r>
              <a:rPr lang="en-US" dirty="0">
                <a:solidFill>
                  <a:schemeClr val="tx1"/>
                </a:solidFill>
                <a:latin typeface="+mn-lt"/>
              </a:rPr>
              <a:t>The application needs the </a:t>
            </a:r>
            <a:r>
              <a:rPr lang="en-US" b="1" dirty="0" err="1">
                <a:solidFill>
                  <a:schemeClr val="tx1"/>
                </a:solidFill>
                <a:latin typeface="+mn-lt"/>
              </a:rPr>
              <a:t>User.Read.All</a:t>
            </a:r>
            <a:r>
              <a:rPr lang="en-US" dirty="0">
                <a:solidFill>
                  <a:schemeClr val="tx1"/>
                </a:solidFill>
                <a:latin typeface="+mn-lt"/>
              </a:rPr>
              <a:t> permission which requires admin consent.</a:t>
            </a:r>
          </a:p>
        </p:txBody>
      </p:sp>
      <p:pic>
        <p:nvPicPr>
          <p:cNvPr id="11" name="Picture Placeholder 10"/>
          <p:cNvPicPr>
            <a:picLocks noGrp="1" noChangeAspect="1"/>
          </p:cNvPicPr>
          <p:nvPr>
            <p:ph type="pic" sz="quarter" idx="14"/>
          </p:nvPr>
        </p:nvPicPr>
        <p:blipFill rotWithShape="1">
          <a:blip r:embed="rId5"/>
          <a:srcRect b="5676"/>
          <a:stretch/>
        </p:blipFill>
        <p:spPr>
          <a:xfrm>
            <a:off x="465138" y="2168525"/>
            <a:ext cx="3690937" cy="2654300"/>
          </a:xfrm>
          <a:prstGeom prst="rect">
            <a:avLst/>
          </a:prstGeom>
          <a:solidFill>
            <a:schemeClr val="bg2"/>
          </a:solidFill>
          <a:ln cap="sq">
            <a:solidFill>
              <a:schemeClr val="bg1"/>
            </a:solidFill>
            <a:miter lim="800000"/>
          </a:ln>
        </p:spPr>
      </p:pic>
    </p:spTree>
    <p:extLst>
      <p:ext uri="{BB962C8B-B14F-4D97-AF65-F5344CB8AC3E}">
        <p14:creationId xmlns:p14="http://schemas.microsoft.com/office/powerpoint/2010/main" val="186872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Effect transition="in" filter="fade">
                                      <p:cBhvr>
                                        <p:cTn id="13" dur="500"/>
                                        <p:tgtEl>
                                          <p:spTgt spid="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animEffect transition="in" filter="fade">
                                      <p:cBhvr>
                                        <p:cTn id="16" dur="500"/>
                                        <p:tgtEl>
                                          <p:spTgt spid="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fade">
                                      <p:cBhvr>
                                        <p:cTn id="25" dur="500"/>
                                        <p:tgtEl>
                                          <p:spTgt spid="5">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1" end="1"/>
                                            </p:txEl>
                                          </p:spTgt>
                                        </p:tgtEl>
                                        <p:attrNameLst>
                                          <p:attrName>style.visibility</p:attrName>
                                        </p:attrNameLst>
                                      </p:cBhvr>
                                      <p:to>
                                        <p:strVal val="visible"/>
                                      </p:to>
                                    </p:set>
                                    <p:animEffect transition="in" filter="fade">
                                      <p:cBhvr>
                                        <p:cTn id="28" dur="500"/>
                                        <p:tgtEl>
                                          <p:spTgt spid="5">
                                            <p:txEl>
                                              <p:pRg st="1" end="1"/>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sz="quarter" idx="14"/>
          </p:nvPr>
        </p:nvPicPr>
        <p:blipFill>
          <a:blip r:embed="rId2"/>
          <a:srcRect t="6317" b="6317"/>
          <a:stretch>
            <a:fillRect/>
          </a:stretch>
        </p:blipFill>
        <p:spPr>
          <a:xfrm>
            <a:off x="465138" y="1518537"/>
            <a:ext cx="4594776" cy="3304287"/>
          </a:xfrm>
          <a:prstGeom prst="rect">
            <a:avLst/>
          </a:prstGeom>
          <a:solidFill>
            <a:schemeClr val="bg2"/>
          </a:solidFill>
          <a:ln cap="sq">
            <a:solidFill>
              <a:schemeClr val="bg1"/>
            </a:solidFill>
            <a:miter lim="800000"/>
          </a:ln>
        </p:spPr>
      </p:pic>
      <p:sp>
        <p:nvSpPr>
          <p:cNvPr id="2" name="Title 1"/>
          <p:cNvSpPr>
            <a:spLocks noGrp="1"/>
          </p:cNvSpPr>
          <p:nvPr>
            <p:ph type="title"/>
          </p:nvPr>
        </p:nvSpPr>
        <p:spPr/>
        <p:txBody>
          <a:bodyPr/>
          <a:lstStyle/>
          <a:p>
            <a:r>
              <a:rPr lang="en-US" dirty="0"/>
              <a:t>Grant user consent</a:t>
            </a:r>
          </a:p>
        </p:txBody>
      </p:sp>
      <p:sp>
        <p:nvSpPr>
          <p:cNvPr id="3" name="Text Placeholder 2"/>
          <p:cNvSpPr>
            <a:spLocks noGrp="1"/>
          </p:cNvSpPr>
          <p:nvPr>
            <p:ph type="body" sz="quarter" idx="11"/>
          </p:nvPr>
        </p:nvSpPr>
        <p:spPr>
          <a:xfrm>
            <a:off x="465136" y="5026024"/>
            <a:ext cx="5194883" cy="807913"/>
          </a:xfrm>
        </p:spPr>
        <p:txBody>
          <a:bodyPr/>
          <a:lstStyle/>
          <a:p>
            <a:r>
              <a:rPr lang="en-US" sz="1600" dirty="0">
                <a:latin typeface="+mj-lt"/>
              </a:rPr>
              <a:t>User is prompted to sign in</a:t>
            </a:r>
          </a:p>
          <a:p>
            <a:r>
              <a:rPr lang="en-US" b="0" dirty="0">
                <a:solidFill>
                  <a:schemeClr val="tx1"/>
                </a:solidFill>
              </a:rPr>
              <a:t>The user is prompted to sign in within the browser. Once signed in, the user is redirected back to the application’s reply </a:t>
            </a:r>
            <a:r>
              <a:rPr lang="en-US" b="0" dirty="0" err="1">
                <a:solidFill>
                  <a:schemeClr val="tx1"/>
                </a:solidFill>
              </a:rPr>
              <a:t>Url</a:t>
            </a:r>
            <a:r>
              <a:rPr lang="en-US" b="0" dirty="0">
                <a:solidFill>
                  <a:schemeClr val="tx1"/>
                </a:solidFill>
              </a:rPr>
              <a:t>. </a:t>
            </a:r>
          </a:p>
        </p:txBody>
      </p:sp>
      <p:sp>
        <p:nvSpPr>
          <p:cNvPr id="4" name="Text Placeholder 3"/>
          <p:cNvSpPr>
            <a:spLocks noGrp="1"/>
          </p:cNvSpPr>
          <p:nvPr>
            <p:ph type="body" sz="quarter" idx="12"/>
          </p:nvPr>
        </p:nvSpPr>
        <p:spPr>
          <a:xfrm>
            <a:off x="5971994" y="5026024"/>
            <a:ext cx="4580943" cy="1384995"/>
          </a:xfrm>
        </p:spPr>
        <p:txBody>
          <a:bodyPr/>
          <a:lstStyle/>
          <a:p>
            <a:r>
              <a:rPr lang="en-US" sz="1600" dirty="0"/>
              <a:t>User is prompted for user consent</a:t>
            </a:r>
          </a:p>
          <a:p>
            <a:r>
              <a:rPr lang="en-US" dirty="0">
                <a:solidFill>
                  <a:schemeClr val="tx1"/>
                </a:solidFill>
                <a:latin typeface="+mn-lt"/>
              </a:rPr>
              <a:t>The user is prompted for consent to permissions that do not require administrator consent.</a:t>
            </a:r>
          </a:p>
          <a:p>
            <a:endParaRPr lang="en-US" dirty="0"/>
          </a:p>
        </p:txBody>
      </p:sp>
      <p:pic>
        <p:nvPicPr>
          <p:cNvPr id="7" name="Picture Placeholder 6">
            <a:extLst>
              <a:ext uri="{FF2B5EF4-FFF2-40B4-BE49-F238E27FC236}">
                <a16:creationId xmlns:a16="http://schemas.microsoft.com/office/drawing/2014/main" id="{A1AB67DC-2BB3-4445-B95E-113450543100}"/>
              </a:ext>
            </a:extLst>
          </p:cNvPr>
          <p:cNvPicPr preferRelativeResize="0">
            <a:picLocks noGrp="1" noChangeAspect="1"/>
          </p:cNvPicPr>
          <p:nvPr>
            <p:ph type="pic" sz="quarter" idx="15"/>
          </p:nvPr>
        </p:nvPicPr>
        <p:blipFill>
          <a:blip r:embed="rId3"/>
          <a:stretch>
            <a:fillRect/>
          </a:stretch>
        </p:blipFill>
        <p:spPr>
          <a:xfrm>
            <a:off x="6262358" y="1518537"/>
            <a:ext cx="3625556" cy="3304287"/>
          </a:xfrm>
          <a:prstGeom prst="rect">
            <a:avLst/>
          </a:prstGeom>
        </p:spPr>
      </p:pic>
    </p:spTree>
    <p:extLst>
      <p:ext uri="{BB962C8B-B14F-4D97-AF65-F5344CB8AC3E}">
        <p14:creationId xmlns:p14="http://schemas.microsoft.com/office/powerpoint/2010/main" val="24692501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Grant Admin Consent</a:t>
            </a:r>
          </a:p>
        </p:txBody>
      </p:sp>
      <p:sp>
        <p:nvSpPr>
          <p:cNvPr id="6" name="Text Placeholder 5"/>
          <p:cNvSpPr>
            <a:spLocks noGrp="1"/>
          </p:cNvSpPr>
          <p:nvPr>
            <p:ph type="body" sz="quarter" idx="11"/>
          </p:nvPr>
        </p:nvSpPr>
        <p:spPr>
          <a:xfrm>
            <a:off x="465138" y="5026024"/>
            <a:ext cx="3690937" cy="807913"/>
          </a:xfrm>
        </p:spPr>
        <p:txBody>
          <a:bodyPr/>
          <a:lstStyle/>
          <a:p>
            <a:r>
              <a:rPr lang="en-US" sz="1600" b="0" dirty="0">
                <a:latin typeface="+mj-lt"/>
              </a:rPr>
              <a:t>Click the “Grant Permissions” button</a:t>
            </a:r>
          </a:p>
          <a:p>
            <a:r>
              <a:rPr lang="en-US" b="0" dirty="0">
                <a:solidFill>
                  <a:schemeClr val="tx1"/>
                </a:solidFill>
              </a:rPr>
              <a:t>Click the “Grant Permissions” button to prompt for admin consent.</a:t>
            </a:r>
            <a:endParaRPr lang="en-US" dirty="0"/>
          </a:p>
        </p:txBody>
      </p:sp>
      <p:sp>
        <p:nvSpPr>
          <p:cNvPr id="7" name="Text Placeholder 6"/>
          <p:cNvSpPr>
            <a:spLocks noGrp="1"/>
          </p:cNvSpPr>
          <p:nvPr>
            <p:ph type="body" sz="quarter" idx="12"/>
          </p:nvPr>
        </p:nvSpPr>
        <p:spPr>
          <a:xfrm>
            <a:off x="4386263" y="5026024"/>
            <a:ext cx="3690937" cy="807913"/>
          </a:xfrm>
        </p:spPr>
        <p:txBody>
          <a:bodyPr/>
          <a:lstStyle/>
          <a:p>
            <a:r>
              <a:rPr lang="en-US" sz="1600" dirty="0"/>
              <a:t>Grant admin consent</a:t>
            </a:r>
          </a:p>
          <a:p>
            <a:r>
              <a:rPr lang="en-US" dirty="0">
                <a:solidFill>
                  <a:schemeClr val="tx1"/>
                </a:solidFill>
                <a:latin typeface="+mn-lt"/>
              </a:rPr>
              <a:t>The administrator is prompted for </a:t>
            </a:r>
            <a:br>
              <a:rPr lang="en-US" dirty="0">
                <a:solidFill>
                  <a:schemeClr val="tx1"/>
                </a:solidFill>
                <a:latin typeface="+mn-lt"/>
              </a:rPr>
            </a:br>
            <a:r>
              <a:rPr lang="en-US" dirty="0">
                <a:solidFill>
                  <a:schemeClr val="tx1"/>
                </a:solidFill>
                <a:latin typeface="+mn-lt"/>
              </a:rPr>
              <a:t>admin consent. </a:t>
            </a:r>
          </a:p>
        </p:txBody>
      </p:sp>
      <p:sp>
        <p:nvSpPr>
          <p:cNvPr id="8" name="Text Placeholder 7"/>
          <p:cNvSpPr>
            <a:spLocks noGrp="1"/>
          </p:cNvSpPr>
          <p:nvPr>
            <p:ph type="body" sz="quarter" idx="13"/>
          </p:nvPr>
        </p:nvSpPr>
        <p:spPr>
          <a:xfrm>
            <a:off x="8307388" y="5026024"/>
            <a:ext cx="3690937" cy="1269578"/>
          </a:xfrm>
        </p:spPr>
        <p:txBody>
          <a:bodyPr/>
          <a:lstStyle/>
          <a:p>
            <a:r>
              <a:rPr lang="en-US" sz="1600" dirty="0"/>
              <a:t>Test admin consent</a:t>
            </a:r>
          </a:p>
          <a:p>
            <a:r>
              <a:rPr lang="en-US" dirty="0">
                <a:solidFill>
                  <a:schemeClr val="tx1"/>
                </a:solidFill>
                <a:latin typeface="+mn-lt"/>
              </a:rPr>
              <a:t>Once granted, confirm the app has the required permissions by clicking the button. The confirms the app can now run without an interactive user.</a:t>
            </a:r>
          </a:p>
        </p:txBody>
      </p:sp>
      <p:pic>
        <p:nvPicPr>
          <p:cNvPr id="15" name="Picture Placeholder 14">
            <a:extLst>
              <a:ext uri="{FF2B5EF4-FFF2-40B4-BE49-F238E27FC236}">
                <a16:creationId xmlns:a16="http://schemas.microsoft.com/office/drawing/2014/main" id="{FF595145-D7F3-4136-9537-179CB90FDE9C}"/>
              </a:ext>
            </a:extLst>
          </p:cNvPr>
          <p:cNvPicPr>
            <a:picLocks noGrp="1" noChangeAspect="1"/>
          </p:cNvPicPr>
          <p:nvPr>
            <p:ph type="pic" sz="quarter" idx="14"/>
          </p:nvPr>
        </p:nvPicPr>
        <p:blipFill>
          <a:blip r:embed="rId3"/>
          <a:srcRect l="14096" r="14096"/>
          <a:stretch>
            <a:fillRect/>
          </a:stretch>
        </p:blipFill>
        <p:spPr>
          <a:prstGeom prst="rect">
            <a:avLst/>
          </a:prstGeom>
        </p:spPr>
      </p:pic>
      <p:pic>
        <p:nvPicPr>
          <p:cNvPr id="16" name="Picture Placeholder 15">
            <a:extLst>
              <a:ext uri="{FF2B5EF4-FFF2-40B4-BE49-F238E27FC236}">
                <a16:creationId xmlns:a16="http://schemas.microsoft.com/office/drawing/2014/main" id="{FACBDE1A-859E-4B67-A683-18724D67D0EB}"/>
              </a:ext>
            </a:extLst>
          </p:cNvPr>
          <p:cNvPicPr>
            <a:picLocks noGrp="1" noChangeAspect="1"/>
          </p:cNvPicPr>
          <p:nvPr>
            <p:ph type="pic" sz="quarter" idx="15"/>
          </p:nvPr>
        </p:nvPicPr>
        <p:blipFill>
          <a:blip r:embed="rId4"/>
          <a:srcRect l="2247" r="2247"/>
          <a:stretch>
            <a:fillRect/>
          </a:stretch>
        </p:blipFill>
        <p:spPr>
          <a:prstGeom prst="rect">
            <a:avLst/>
          </a:prstGeom>
        </p:spPr>
      </p:pic>
      <p:pic>
        <p:nvPicPr>
          <p:cNvPr id="17" name="Picture Placeholder 16">
            <a:extLst>
              <a:ext uri="{FF2B5EF4-FFF2-40B4-BE49-F238E27FC236}">
                <a16:creationId xmlns:a16="http://schemas.microsoft.com/office/drawing/2014/main" id="{C1BF6867-CFBF-401E-BB37-5082C327709E}"/>
              </a:ext>
            </a:extLst>
          </p:cNvPr>
          <p:cNvPicPr>
            <a:picLocks noGrp="1" noChangeAspect="1"/>
          </p:cNvPicPr>
          <p:nvPr>
            <p:ph type="pic" sz="quarter" idx="16"/>
          </p:nvPr>
        </p:nvPicPr>
        <p:blipFill>
          <a:blip r:embed="rId5"/>
          <a:srcRect l="2041" r="2041"/>
          <a:stretch>
            <a:fillRect/>
          </a:stretch>
        </p:blipFill>
        <p:spPr>
          <a:prstGeom prst="rect">
            <a:avLst/>
          </a:prstGeom>
        </p:spPr>
      </p:pic>
    </p:spTree>
    <p:extLst>
      <p:ext uri="{BB962C8B-B14F-4D97-AF65-F5344CB8AC3E}">
        <p14:creationId xmlns:p14="http://schemas.microsoft.com/office/powerpoint/2010/main" val="560215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 Azure Function project</a:t>
            </a:r>
          </a:p>
        </p:txBody>
      </p:sp>
      <p:pic>
        <p:nvPicPr>
          <p:cNvPr id="6" name="Picture 5">
            <a:extLst>
              <a:ext uri="{FF2B5EF4-FFF2-40B4-BE49-F238E27FC236}">
                <a16:creationId xmlns:a16="http://schemas.microsoft.com/office/drawing/2014/main" id="{37790C29-D3B7-4A4E-8BAA-73978B655D55}"/>
              </a:ext>
            </a:extLst>
          </p:cNvPr>
          <p:cNvPicPr>
            <a:picLocks noChangeAspect="1"/>
          </p:cNvPicPr>
          <p:nvPr/>
        </p:nvPicPr>
        <p:blipFill>
          <a:blip r:embed="rId3"/>
          <a:stretch>
            <a:fillRect/>
          </a:stretch>
        </p:blipFill>
        <p:spPr>
          <a:xfrm>
            <a:off x="248436" y="1333256"/>
            <a:ext cx="9439471" cy="5329603"/>
          </a:xfrm>
          <a:prstGeom prst="rect">
            <a:avLst/>
          </a:prstGeom>
          <a:effectLst>
            <a:softEdge rad="114300"/>
          </a:effectLst>
        </p:spPr>
      </p:pic>
      <p:pic>
        <p:nvPicPr>
          <p:cNvPr id="11" name="Picture 10" descr="A screenshot of a cell phone&#10;&#10;Description generated with very high confidence">
            <a:extLst>
              <a:ext uri="{FF2B5EF4-FFF2-40B4-BE49-F238E27FC236}">
                <a16:creationId xmlns:a16="http://schemas.microsoft.com/office/drawing/2014/main" id="{A0803A7C-D7DC-4179-8867-2FAD94D576BC}"/>
              </a:ext>
            </a:extLst>
          </p:cNvPr>
          <p:cNvPicPr>
            <a:picLocks noChangeAspect="1"/>
          </p:cNvPicPr>
          <p:nvPr/>
        </p:nvPicPr>
        <p:blipFill>
          <a:blip r:embed="rId4"/>
          <a:stretch>
            <a:fillRect/>
          </a:stretch>
        </p:blipFill>
        <p:spPr>
          <a:xfrm>
            <a:off x="1182993" y="1853478"/>
            <a:ext cx="6212107" cy="4289157"/>
          </a:xfrm>
          <a:prstGeom prst="rect">
            <a:avLst/>
          </a:prstGeom>
        </p:spPr>
      </p:pic>
      <p:sp>
        <p:nvSpPr>
          <p:cNvPr id="12" name="Rectangle 11">
            <a:extLst>
              <a:ext uri="{FF2B5EF4-FFF2-40B4-BE49-F238E27FC236}">
                <a16:creationId xmlns:a16="http://schemas.microsoft.com/office/drawing/2014/main" id="{FC885A83-0349-4ADC-88C4-6692D0B592B8}"/>
              </a:ext>
            </a:extLst>
          </p:cNvPr>
          <p:cNvSpPr/>
          <p:nvPr/>
        </p:nvSpPr>
        <p:spPr bwMode="auto">
          <a:xfrm>
            <a:off x="7395100" y="1853478"/>
            <a:ext cx="1340527" cy="428915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screenshot of a cell phone&#10;&#10;Description generated with very high confidence">
            <a:extLst>
              <a:ext uri="{FF2B5EF4-FFF2-40B4-BE49-F238E27FC236}">
                <a16:creationId xmlns:a16="http://schemas.microsoft.com/office/drawing/2014/main" id="{B162ED83-CE48-4A56-800F-28381BA795B0}"/>
              </a:ext>
            </a:extLst>
          </p:cNvPr>
          <p:cNvPicPr>
            <a:picLocks noChangeAspect="1"/>
          </p:cNvPicPr>
          <p:nvPr/>
        </p:nvPicPr>
        <p:blipFill>
          <a:blip r:embed="rId5"/>
          <a:stretch>
            <a:fillRect/>
          </a:stretch>
        </p:blipFill>
        <p:spPr>
          <a:xfrm>
            <a:off x="5684861" y="2497414"/>
            <a:ext cx="5289592" cy="3051688"/>
          </a:xfrm>
          <a:prstGeom prst="rect">
            <a:avLst/>
          </a:prstGeom>
        </p:spPr>
      </p:pic>
    </p:spTree>
    <p:extLst>
      <p:ext uri="{BB962C8B-B14F-4D97-AF65-F5344CB8AC3E}">
        <p14:creationId xmlns:p14="http://schemas.microsoft.com/office/powerpoint/2010/main" val="877863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grpSp>
        <p:nvGrpSpPr>
          <p:cNvPr id="2" name="Group 1">
            <a:extLst>
              <a:ext uri="{FF2B5EF4-FFF2-40B4-BE49-F238E27FC236}">
                <a16:creationId xmlns:a16="http://schemas.microsoft.com/office/drawing/2014/main" id="{9DC930B6-97D0-4E42-9149-49362B1B54AC}"/>
              </a:ext>
            </a:extLst>
          </p:cNvPr>
          <p:cNvGrpSpPr/>
          <p:nvPr/>
        </p:nvGrpSpPr>
        <p:grpSpPr>
          <a:xfrm>
            <a:off x="693568" y="1661873"/>
            <a:ext cx="11465369" cy="4287172"/>
            <a:chOff x="693568" y="1661873"/>
            <a:chExt cx="11465369" cy="4287172"/>
          </a:xfrm>
        </p:grpSpPr>
        <p:grpSp>
          <p:nvGrpSpPr>
            <p:cNvPr id="106" name="Group 105">
              <a:extLst>
                <a:ext uri="{FF2B5EF4-FFF2-40B4-BE49-F238E27FC236}">
                  <a16:creationId xmlns:a16="http://schemas.microsoft.com/office/drawing/2014/main" id="{81C529B0-1270-4E81-B01B-27B0717BAFB3}"/>
                </a:ext>
              </a:extLst>
            </p:cNvPr>
            <p:cNvGrpSpPr/>
            <p:nvPr/>
          </p:nvGrpSpPr>
          <p:grpSpPr>
            <a:xfrm>
              <a:off x="7754432" y="2872300"/>
              <a:ext cx="4404505" cy="2766282"/>
              <a:chOff x="6131517" y="1884093"/>
              <a:chExt cx="5614983" cy="3526532"/>
            </a:xfrm>
          </p:grpSpPr>
          <p:sp>
            <p:nvSpPr>
              <p:cNvPr id="107" name="Oval 106">
                <a:extLst>
                  <a:ext uri="{FF2B5EF4-FFF2-40B4-BE49-F238E27FC236}">
                    <a16:creationId xmlns:a16="http://schemas.microsoft.com/office/drawing/2014/main" id="{03FBBB02-DC05-4BD1-93C8-C12423F67769}"/>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5B00671A-F43D-43C0-8816-B2FDD357E05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272DDC44-2507-4987-86E2-E1A41B974B84}"/>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F8A8404-9037-487F-AFA1-262EB2CD2331}"/>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B377C24-1706-4841-B666-5DE230BB3E5A}"/>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3EE390BD-0767-4E00-B236-772363B4EF0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AC50EA23-0D3C-462F-94E0-743DD40D704B}"/>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42882360-EEDC-4DE3-AD13-000B3C93EB71}"/>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25387530-4DD8-4DED-B9B4-9E4344E1C2DA}"/>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91643FC2-E4D7-446A-9E95-4CCD745FDD84}"/>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F2B5F48B-FF87-4419-AB4B-426EEC33C29A}"/>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BFED32F3-5211-4627-B7DE-7901279F18C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7B4FC72F-9A94-4269-9425-525C876C74AE}"/>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8487BAC-9614-472C-A363-C12252522BD9}"/>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2FACCF14-356F-4143-B530-E98A8CC13257}"/>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0C385691-FE4A-43F4-A7BD-B5BA69C1B145}"/>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A4A983D9-0663-4E14-8B61-F7828F3F0376}"/>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A2726D87-7518-4DCB-853E-232E8D8ECB0B}"/>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108654B3-6915-427E-A3EF-B1BC867A9523}"/>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5FB2BFA6-0CB2-402E-8C39-DB3A4BF728AA}"/>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FC56B155-9B15-4CA2-97DB-AF8A2AEF616F}"/>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F29244FF-3228-4033-96A6-D8EEB3999A3A}"/>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95587A6-5929-420A-9967-64EA98585545}"/>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9E8BB5B-BBD8-4211-811E-87E597A0AC0D}"/>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0AEAE88-9CC5-496E-B09A-2F12278100CE}"/>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F2F337E-0153-4EE1-B655-38961330C8C7}"/>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90F3AB8-0EC1-4D20-BF44-B39AB95F9029}"/>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37C131-E2D4-4B01-81D4-B5DF8551177B}"/>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80D8BE73-5E60-44D7-A6F8-F71AD5AA00FC}"/>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2C2A4BC-F2BB-4508-8516-2EB84D3D7554}"/>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4D2AC39-0628-4D38-8FA7-4721F68BCEF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AC8A377-83A7-425E-89A0-1B23FA473713}"/>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5820F6F-D6CA-44FA-9A10-670303823EC6}"/>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4195E0BC-5566-478C-BBC6-A7488E91E293}"/>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0EF3087-A3A8-4FED-B793-3EE30C02518F}"/>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0D48EB57-F929-4492-BB81-821D448DB36A}"/>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88B00C4-5D23-4A78-AC6B-F6C0B4176F4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4D646E4-02F6-4711-8AC0-2451CC68EBE8}"/>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CBE76DF9-2B1C-4A7D-B28A-67794580093B}"/>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3E46169-BC28-4D65-985D-2D59054637BB}"/>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6DDCF64-A948-4B0F-9C1F-6507BA4D58BD}"/>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11E40A67-A0AB-4D24-8757-BEDABB5D3652}"/>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11B633E-5759-4AE7-A373-08F34C22715F}"/>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BCEFE48-0F41-4650-A4D7-1E222408F97D}"/>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DD944C4-B65A-42F8-BD61-F491E6809902}"/>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F42B7CAE-D2F3-4F5F-A7F1-419398EDB1A1}"/>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8681C5FF-E963-480F-991B-69C2B368EC04}"/>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931B0513-55B1-45C3-A7EE-8E55CD1FB284}"/>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77C0A3C9-6EB7-4E74-974B-F43F3B28E86C}"/>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6C207C72-A68E-4D64-B956-D04D59205C35}"/>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C097E9B5-7C67-46CB-9310-CBFDC21C7376}"/>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72580EF4-DF8F-43A7-B435-F00D91596CD5}"/>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CC454BDA-5AA5-42D7-9782-B8ABD274FAB9}"/>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7CF4CBDF-FD6F-47F0-A462-CD73790084C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6707B745-58CE-409E-BB46-5BDAB36012C5}"/>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D8231CF6-248C-48F4-8D4A-5D3194FEC01D}"/>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69F83950-435D-4167-8A6E-3F91A182CF5E}"/>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5153D5CE-780A-4EE4-9A8B-7A0979C2AFCB}"/>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D29AEF6D-8CFD-4FE7-B1A0-F9B76941E222}"/>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F07C3BA6-5F34-431B-A3DD-EF2FA98311A5}"/>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CBA976DC-59DB-48A2-8C5B-E9C8DEC87477}"/>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8922E8F8-CBFB-4755-A930-6155637F0775}"/>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4C88CAC7-E69A-40D9-A7B0-68281F184241}"/>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D014D631-5831-4E13-A8A1-ABACEF1134EC}"/>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017E8683-7A0B-4CC9-B941-DB7BADC107D7}"/>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0CC9CD24-AFEA-4771-A714-1F63C1EE499F}"/>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53C2386A-D8A5-48D2-AF85-2C9B2DD8DC92}"/>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869D9AC7-CB58-42E5-BBA6-5118E14C83F2}"/>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AC36C255-D062-4D3F-B761-6795CFFBF78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5429F941-79FF-43F8-B43F-4C15452918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878B5E7D-B04E-4435-BF85-E099EDFD753F}"/>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A6CF4C85-6974-40EF-BB4D-4962EA4C1827}"/>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3E8D454C-DA36-4394-A9F3-2B84A04EB8D5}"/>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E3224D11-943E-4ADD-9F68-57C176419ECC}"/>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9A2BA14B-30DA-4E94-BA9A-DC7D1AEEF948}"/>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158D126C-A3F3-4145-A52E-B10F45A07B6C}"/>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7A7ED631-FEDB-4EA4-8352-448C042BE00F}"/>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A1E512AF-F10B-4616-A7FD-B40737133D87}"/>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273B2855-5867-4A65-BAD0-20B25606FF11}"/>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BB0B98E0-CB96-4B29-B8A1-915CFD5D1028}"/>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C3D8E929-B481-4763-8B68-51782170697A}"/>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1D053CC3-43E4-4E1D-98FC-0F6FEBD33321}"/>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8FE82DD-B9B2-45FE-BE0E-678B57BE6B07}"/>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23489B7F-94DD-41F5-B5C8-C3A8F3549A5A}"/>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1EB83A0F-E310-45A5-9435-C423AD052E83}"/>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9E1A9B9A-F709-49A2-AB0F-C902BD8ECDDE}"/>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29A7BA22-3C1D-4053-A281-C02981E048C6}"/>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9116C8B5-16CB-45FD-ACA9-A50B94D6A615}"/>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F1ACFCBF-7660-45AD-AD35-9170AE80E79D}"/>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196ADFCB-CA9E-42F3-9030-59DD74E416F3}"/>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787AAB15-E142-4C44-AB2D-1FD01D9456BC}"/>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C47652EF-DE46-42A5-8ABF-B66E5729A7D8}"/>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942E84DB-5698-4882-B3D1-4D14D95C4118}"/>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33ACF689-236C-4412-83AB-5B7326800F85}"/>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4E12B280-D44B-478B-9987-EC89890CB365}"/>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36206670-A9AE-4B34-8C15-444939C3C03C}"/>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C3B318FC-7C80-48DB-BBD8-EB87E693F9FE}"/>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1B98B100-E66E-42D1-B62B-8762D7AD030A}"/>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20C10674-2E06-4627-9862-A532BA2C980C}"/>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28C3DF56-1B96-4F8E-93A0-C8EE15A4CAB9}"/>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16BB6E05-FDEE-437C-AC79-CCEE2F040051}"/>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469ABB8A-CB7D-456A-90C4-CB535D20E490}"/>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EABA9916-FE0A-40BB-854F-4D3BC6B435DE}"/>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6928610A-0B67-44E6-B215-E46CFB3F9815}"/>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7384585B-03DF-4A4E-8772-FB5568E7CAE6}"/>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194018C6-F672-463B-BD22-3144E1B1378D}"/>
                </a:ext>
              </a:extLst>
            </p:cNvPr>
            <p:cNvPicPr>
              <a:picLocks noChangeAspect="1"/>
            </p:cNvPicPr>
            <p:nvPr/>
          </p:nvPicPr>
          <p:blipFill>
            <a:blip r:embed="rId2"/>
            <a:stretch>
              <a:fillRect/>
            </a:stretch>
          </p:blipFill>
          <p:spPr>
            <a:xfrm>
              <a:off x="693568" y="3399306"/>
              <a:ext cx="3951939" cy="2549739"/>
            </a:xfrm>
            <a:prstGeom prst="rect">
              <a:avLst/>
            </a:prstGeom>
          </p:spPr>
        </p:pic>
        <p:pic>
          <p:nvPicPr>
            <p:cNvPr id="214" name="Picture 213">
              <a:extLst>
                <a:ext uri="{FF2B5EF4-FFF2-40B4-BE49-F238E27FC236}">
                  <a16:creationId xmlns:a16="http://schemas.microsoft.com/office/drawing/2014/main" id="{3109B181-449F-47FE-8A17-ACC30474ED10}"/>
                </a:ext>
              </a:extLst>
            </p:cNvPr>
            <p:cNvPicPr>
              <a:picLocks noChangeAspect="1"/>
            </p:cNvPicPr>
            <p:nvPr/>
          </p:nvPicPr>
          <p:blipFill>
            <a:blip r:embed="rId3">
              <a:duotone>
                <a:prstClr val="black"/>
                <a:schemeClr val="tx2">
                  <a:tint val="45000"/>
                  <a:satMod val="400000"/>
                </a:schemeClr>
              </a:duotone>
            </a:blip>
            <a:stretch>
              <a:fillRect/>
            </a:stretch>
          </p:blipFill>
          <p:spPr>
            <a:xfrm>
              <a:off x="4908759" y="1661873"/>
              <a:ext cx="780290" cy="780290"/>
            </a:xfrm>
            <a:prstGeom prst="rect">
              <a:avLst/>
            </a:prstGeom>
          </p:spPr>
        </p:pic>
        <p:cxnSp>
          <p:nvCxnSpPr>
            <p:cNvPr id="215" name="Straight Arrow Connector 214">
              <a:extLst>
                <a:ext uri="{FF2B5EF4-FFF2-40B4-BE49-F238E27FC236}">
                  <a16:creationId xmlns:a16="http://schemas.microsoft.com/office/drawing/2014/main" id="{0AFD58E4-4729-4201-9EA3-536B3F0630B8}"/>
                </a:ext>
              </a:extLst>
            </p:cNvPr>
            <p:cNvCxnSpPr>
              <a:cxnSpLocks/>
            </p:cNvCxnSpPr>
            <p:nvPr/>
          </p:nvCxnSpPr>
          <p:spPr>
            <a:xfrm rot="600000" flipV="1">
              <a:off x="3148810" y="2126269"/>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6CCC360-9CF4-4AF2-A62A-7F18DD3AB26C}"/>
                </a:ext>
              </a:extLst>
            </p:cNvPr>
            <p:cNvCxnSpPr>
              <a:cxnSpLocks/>
            </p:cNvCxnSpPr>
            <p:nvPr/>
          </p:nvCxnSpPr>
          <p:spPr>
            <a:xfrm flipV="1">
              <a:off x="3587760" y="2429601"/>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615B2C8D-3D37-4581-85DF-E774AAEE8BA6}"/>
                </a:ext>
              </a:extLst>
            </p:cNvPr>
            <p:cNvCxnSpPr/>
            <p:nvPr/>
          </p:nvCxnSpPr>
          <p:spPr>
            <a:xfrm>
              <a:off x="4062940" y="4250592"/>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706F26D8-D88C-45ED-BE4C-A6D4C1BD8504}"/>
                </a:ext>
              </a:extLst>
            </p:cNvPr>
            <p:cNvCxnSpPr/>
            <p:nvPr/>
          </p:nvCxnSpPr>
          <p:spPr>
            <a:xfrm>
              <a:off x="4062940" y="4633564"/>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221" name="TextBox 220">
              <a:extLst>
                <a:ext uri="{FF2B5EF4-FFF2-40B4-BE49-F238E27FC236}">
                  <a16:creationId xmlns:a16="http://schemas.microsoft.com/office/drawing/2014/main" id="{F8B67220-D47A-4EE1-B365-8FF579DD9A50}"/>
                </a:ext>
              </a:extLst>
            </p:cNvPr>
            <p:cNvSpPr txBox="1"/>
            <p:nvPr/>
          </p:nvSpPr>
          <p:spPr>
            <a:xfrm>
              <a:off x="2967989" y="2341532"/>
              <a:ext cx="96032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token</a:t>
              </a:r>
            </a:p>
          </p:txBody>
        </p:sp>
        <p:sp>
          <p:nvSpPr>
            <p:cNvPr id="222" name="TextBox 221">
              <a:extLst>
                <a:ext uri="{FF2B5EF4-FFF2-40B4-BE49-F238E27FC236}">
                  <a16:creationId xmlns:a16="http://schemas.microsoft.com/office/drawing/2014/main" id="{6E9EEC2C-4AC8-49A7-8BCA-082ADAA7139E}"/>
                </a:ext>
              </a:extLst>
            </p:cNvPr>
            <p:cNvSpPr txBox="1"/>
            <p:nvPr/>
          </p:nvSpPr>
          <p:spPr>
            <a:xfrm>
              <a:off x="4447066" y="2850249"/>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25" name="TextBox 224">
              <a:extLst>
                <a:ext uri="{FF2B5EF4-FFF2-40B4-BE49-F238E27FC236}">
                  <a16:creationId xmlns:a16="http://schemas.microsoft.com/office/drawing/2014/main" id="{C7C99649-8D37-4B66-9A22-8697064F13DA}"/>
                </a:ext>
              </a:extLst>
            </p:cNvPr>
            <p:cNvSpPr txBox="1"/>
            <p:nvPr/>
          </p:nvSpPr>
          <p:spPr>
            <a:xfrm>
              <a:off x="6043898" y="4063371"/>
              <a:ext cx="1168226"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Get all users</a:t>
              </a:r>
            </a:p>
          </p:txBody>
        </p:sp>
        <p:sp>
          <p:nvSpPr>
            <p:cNvPr id="226" name="TextBox 225">
              <a:extLst>
                <a:ext uri="{FF2B5EF4-FFF2-40B4-BE49-F238E27FC236}">
                  <a16:creationId xmlns:a16="http://schemas.microsoft.com/office/drawing/2014/main" id="{BD81515F-1F61-402F-8AF8-69BEC6732B47}"/>
                </a:ext>
              </a:extLst>
            </p:cNvPr>
            <p:cNvSpPr txBox="1"/>
            <p:nvPr/>
          </p:nvSpPr>
          <p:spPr>
            <a:xfrm>
              <a:off x="4601027" y="4435476"/>
              <a:ext cx="900564" cy="378565"/>
            </a:xfrm>
            <a:prstGeom prst="rect">
              <a:avLst/>
            </a:prstGeom>
            <a:solidFill>
              <a:schemeClr val="bg2"/>
            </a:solidFill>
          </p:spPr>
          <p:txBody>
            <a:bodyPr wrap="square" lIns="91440" tIns="91440" rIns="91440" bIns="91440" rtlCol="0">
              <a:spAutoFit/>
            </a:bodyPr>
            <a:lstStyle/>
            <a:p>
              <a:pPr>
                <a:lnSpc>
                  <a:spcPct val="90000"/>
                </a:lnSpc>
                <a:spcAft>
                  <a:spcPts val="600"/>
                </a:spcAft>
              </a:pPr>
              <a:r>
                <a:rPr lang="en-US" sz="1400" dirty="0"/>
                <a:t>All users</a:t>
              </a:r>
            </a:p>
          </p:txBody>
        </p:sp>
        <p:pic>
          <p:nvPicPr>
            <p:cNvPr id="228" name="Picture 227">
              <a:extLst>
                <a:ext uri="{FF2B5EF4-FFF2-40B4-BE49-F238E27FC236}">
                  <a16:creationId xmlns:a16="http://schemas.microsoft.com/office/drawing/2014/main" id="{F27DFEA3-6252-429B-8955-1F37C36D712F}"/>
                </a:ext>
              </a:extLst>
            </p:cNvPr>
            <p:cNvPicPr>
              <a:picLocks noChangeAspect="1"/>
            </p:cNvPicPr>
            <p:nvPr/>
          </p:nvPicPr>
          <p:blipFill rotWithShape="1">
            <a:blip r:embed="rId4">
              <a:extLst>
                <a:ext uri="{28A0092B-C50C-407E-A947-70E740481C1C}">
                  <a14:useLocalDpi xmlns:a14="http://schemas.microsoft.com/office/drawing/2010/main" val="0"/>
                </a:ext>
              </a:extLst>
            </a:blip>
            <a:srcRect b="11855"/>
            <a:stretch/>
          </p:blipFill>
          <p:spPr>
            <a:xfrm>
              <a:off x="782676" y="3478295"/>
              <a:ext cx="3156026" cy="1807600"/>
            </a:xfrm>
            <a:prstGeom prst="rect">
              <a:avLst/>
            </a:prstGeom>
            <a:ln>
              <a:noFill/>
            </a:ln>
          </p:spPr>
        </p:pic>
      </p:grpSp>
    </p:spTree>
    <p:extLst>
      <p:ext uri="{BB962C8B-B14F-4D97-AF65-F5344CB8AC3E}">
        <p14:creationId xmlns:p14="http://schemas.microsoft.com/office/powerpoint/2010/main" val="4038365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11533187" cy="410369"/>
          </a:xfrm>
        </p:spPr>
        <p:txBody>
          <a:bodyPr/>
          <a:lstStyle/>
          <a:p>
            <a:r>
              <a:rPr lang="en-US" dirty="0"/>
              <a:t>Daemon applications – client credentials grant</a:t>
            </a:r>
          </a:p>
        </p:txBody>
      </p:sp>
      <p:sp>
        <p:nvSpPr>
          <p:cNvPr id="62" name="Rectangle 61">
            <a:extLst>
              <a:ext uri="{FF2B5EF4-FFF2-40B4-BE49-F238E27FC236}">
                <a16:creationId xmlns:a16="http://schemas.microsoft.com/office/drawing/2014/main" id="{772C9C11-11A5-4CFA-8A94-87AC050A2382}"/>
              </a:ext>
            </a:extLst>
          </p:cNvPr>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63" name="Rectangle 62">
            <a:extLst>
              <a:ext uri="{FF2B5EF4-FFF2-40B4-BE49-F238E27FC236}">
                <a16:creationId xmlns:a16="http://schemas.microsoft.com/office/drawing/2014/main" id="{D87A8F82-CCC2-4EB3-9AD0-CA372E35BAD4}"/>
              </a:ext>
            </a:extLst>
          </p:cNvPr>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64" name="Rectangle 63">
            <a:extLst>
              <a:ext uri="{FF2B5EF4-FFF2-40B4-BE49-F238E27FC236}">
                <a16:creationId xmlns:a16="http://schemas.microsoft.com/office/drawing/2014/main" id="{75872E7B-1E6F-4129-83C5-0EE1CF14071B}"/>
              </a:ext>
            </a:extLst>
          </p:cNvPr>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65" name="Rectangle 64">
            <a:extLst>
              <a:ext uri="{FF2B5EF4-FFF2-40B4-BE49-F238E27FC236}">
                <a16:creationId xmlns:a16="http://schemas.microsoft.com/office/drawing/2014/main" id="{E3B5397D-5B27-45BB-87DE-9D92CCD0AC92}"/>
              </a:ext>
            </a:extLst>
          </p:cNvPr>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sp>
        <p:nvSpPr>
          <p:cNvPr id="66" name="Rectangle 65">
            <a:extLst>
              <a:ext uri="{FF2B5EF4-FFF2-40B4-BE49-F238E27FC236}">
                <a16:creationId xmlns:a16="http://schemas.microsoft.com/office/drawing/2014/main" id="{847D730A-59DE-489D-8620-A60CDA4167D3}"/>
              </a:ext>
            </a:extLst>
          </p:cNvPr>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t>
            </a:r>
            <a:r>
              <a:rPr lang="en-US" sz="1200" dirty="0" err="1">
                <a:solidFill>
                  <a:schemeClr val="tx2"/>
                </a:solidFill>
                <a:ea typeface="Segoe UI" pitchFamily="34" charset="0"/>
                <a:cs typeface="Segoe UI" pitchFamily="34" charset="0"/>
              </a:rPr>
              <a:t>adminconsent</a:t>
            </a:r>
            <a:endParaRPr lang="en-US" sz="1200" dirty="0">
              <a:solidFill>
                <a:schemeClr val="tx2"/>
              </a:solidFill>
              <a:ea typeface="Segoe UI" pitchFamily="34" charset="0"/>
              <a:cs typeface="Segoe UI" pitchFamily="34" charset="0"/>
            </a:endParaRPr>
          </a:p>
        </p:txBody>
      </p:sp>
      <p:cxnSp>
        <p:nvCxnSpPr>
          <p:cNvPr id="71" name="Straight Connector 70">
            <a:extLst>
              <a:ext uri="{FF2B5EF4-FFF2-40B4-BE49-F238E27FC236}">
                <a16:creationId xmlns:a16="http://schemas.microsoft.com/office/drawing/2014/main" id="{AB938EF8-AF4B-49C3-9C5A-384E16DF58DD}"/>
              </a:ext>
            </a:extLst>
          </p:cNvPr>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719F22B-2B2D-44A1-88C7-DD3904400886}"/>
              </a:ext>
            </a:extLst>
          </p:cNvPr>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5E6A776-1581-4D67-936F-82265B24FDF5}"/>
              </a:ext>
            </a:extLst>
          </p:cNvPr>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F26DC28-B06F-48B0-8A17-12A4DC031624}"/>
              </a:ext>
            </a:extLst>
          </p:cNvPr>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653CA6E-9060-4BA8-B84B-55E69A490F9A}"/>
              </a:ext>
            </a:extLst>
          </p:cNvPr>
          <p:cNvCxnSpPr/>
          <p:nvPr/>
        </p:nvCxnSpPr>
        <p:spPr>
          <a:xfrm>
            <a:off x="783423" y="5553521"/>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98024CA-27AF-46E4-BFF7-82EF04BA125B}"/>
              </a:ext>
            </a:extLst>
          </p:cNvPr>
          <p:cNvCxnSpPr/>
          <p:nvPr/>
        </p:nvCxnSpPr>
        <p:spPr>
          <a:xfrm>
            <a:off x="783423" y="2871478"/>
            <a:ext cx="6432371"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80AC1B2-06CD-4363-A18D-1B80CBCFB052}"/>
              </a:ext>
            </a:extLst>
          </p:cNvPr>
          <p:cNvCxnSpPr>
            <a:cxnSpLocks/>
          </p:cNvCxnSpPr>
          <p:nvPr/>
        </p:nvCxnSpPr>
        <p:spPr>
          <a:xfrm>
            <a:off x="912725" y="3087108"/>
            <a:ext cx="6469890"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78C5C2D-DBDA-4DE4-BD8B-0BCA91728DC9}"/>
              </a:ext>
            </a:extLst>
          </p:cNvPr>
          <p:cNvGrpSpPr/>
          <p:nvPr/>
        </p:nvGrpSpPr>
        <p:grpSpPr>
          <a:xfrm>
            <a:off x="783423" y="4242849"/>
            <a:ext cx="4011433" cy="148090"/>
            <a:chOff x="783423" y="3606119"/>
            <a:chExt cx="6599192" cy="148090"/>
          </a:xfrm>
        </p:grpSpPr>
        <p:cxnSp>
          <p:nvCxnSpPr>
            <p:cNvPr id="79" name="Straight Arrow Connector 78">
              <a:extLst>
                <a:ext uri="{FF2B5EF4-FFF2-40B4-BE49-F238E27FC236}">
                  <a16:creationId xmlns:a16="http://schemas.microsoft.com/office/drawing/2014/main" id="{F29A56EF-F03A-481F-BB11-B97B87612CCE}"/>
                </a:ext>
              </a:extLst>
            </p:cNvPr>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8DD591C-1AEE-4213-8E48-519465310C77}"/>
                </a:ext>
              </a:extLst>
            </p:cNvPr>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cxnSp>
        <p:nvCxnSpPr>
          <p:cNvPr id="81" name="Straight Arrow Connector 80">
            <a:extLst>
              <a:ext uri="{FF2B5EF4-FFF2-40B4-BE49-F238E27FC236}">
                <a16:creationId xmlns:a16="http://schemas.microsoft.com/office/drawing/2014/main" id="{C30A1C77-F3E9-4065-86BB-482C47AA17DF}"/>
              </a:ext>
            </a:extLst>
          </p:cNvPr>
          <p:cNvCxnSpPr>
            <a:cxnSpLocks/>
          </p:cNvCxnSpPr>
          <p:nvPr/>
        </p:nvCxnSpPr>
        <p:spPr>
          <a:xfrm>
            <a:off x="861374" y="5701332"/>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FA39051-ED3C-4323-BFA2-D5E7941CD213}"/>
              </a:ext>
            </a:extLst>
          </p:cNvPr>
          <p:cNvSpPr txBox="1"/>
          <p:nvPr/>
        </p:nvSpPr>
        <p:spPr>
          <a:xfrm>
            <a:off x="975857" y="3064229"/>
            <a:ext cx="84940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Tenant ID</a:t>
            </a:r>
          </a:p>
        </p:txBody>
      </p:sp>
      <p:sp>
        <p:nvSpPr>
          <p:cNvPr id="89" name="TextBox 88">
            <a:extLst>
              <a:ext uri="{FF2B5EF4-FFF2-40B4-BE49-F238E27FC236}">
                <a16:creationId xmlns:a16="http://schemas.microsoft.com/office/drawing/2014/main" id="{D72B5D1D-8CF5-4978-BB2A-2A14B2DC612C}"/>
              </a:ext>
            </a:extLst>
          </p:cNvPr>
          <p:cNvSpPr txBox="1"/>
          <p:nvPr/>
        </p:nvSpPr>
        <p:spPr>
          <a:xfrm>
            <a:off x="2291349" y="3907868"/>
            <a:ext cx="2159822"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client_secret</a:t>
            </a:r>
            <a:r>
              <a:rPr lang="en-US" sz="1200" i="1" dirty="0">
                <a:solidFill>
                  <a:schemeClr val="tx2"/>
                </a:solidFill>
              </a:rPr>
              <a:t>=…</a:t>
            </a:r>
          </a:p>
        </p:txBody>
      </p:sp>
      <p:sp>
        <p:nvSpPr>
          <p:cNvPr id="92" name="TextBox 91">
            <a:extLst>
              <a:ext uri="{FF2B5EF4-FFF2-40B4-BE49-F238E27FC236}">
                <a16:creationId xmlns:a16="http://schemas.microsoft.com/office/drawing/2014/main" id="{00150A42-707C-4D4D-A0A2-F9E2B1AE1E68}"/>
              </a:ext>
            </a:extLst>
          </p:cNvPr>
          <p:cNvSpPr txBox="1"/>
          <p:nvPr/>
        </p:nvSpPr>
        <p:spPr>
          <a:xfrm>
            <a:off x="975857" y="4399279"/>
            <a:ext cx="1081963"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endParaRPr lang="en-US" sz="1200" dirty="0">
              <a:solidFill>
                <a:schemeClr val="tx2"/>
              </a:solidFill>
              <a:latin typeface="+mj-lt"/>
            </a:endParaRPr>
          </a:p>
        </p:txBody>
      </p:sp>
      <p:sp>
        <p:nvSpPr>
          <p:cNvPr id="93" name="TextBox 92">
            <a:extLst>
              <a:ext uri="{FF2B5EF4-FFF2-40B4-BE49-F238E27FC236}">
                <a16:creationId xmlns:a16="http://schemas.microsoft.com/office/drawing/2014/main" id="{4DD1BD72-DED3-40B1-8D3E-FEDFB2A3551C}"/>
              </a:ext>
            </a:extLst>
          </p:cNvPr>
          <p:cNvSpPr txBox="1"/>
          <p:nvPr/>
        </p:nvSpPr>
        <p:spPr>
          <a:xfrm>
            <a:off x="6474683" y="5232272"/>
            <a:ext cx="2019014"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/v1.0/user     (access token)</a:t>
            </a:r>
          </a:p>
        </p:txBody>
      </p:sp>
      <p:sp>
        <p:nvSpPr>
          <p:cNvPr id="94" name="TextBox 93">
            <a:extLst>
              <a:ext uri="{FF2B5EF4-FFF2-40B4-BE49-F238E27FC236}">
                <a16:creationId xmlns:a16="http://schemas.microsoft.com/office/drawing/2014/main" id="{84103050-669D-49F5-B395-73AE27AFC32A}"/>
              </a:ext>
            </a:extLst>
          </p:cNvPr>
          <p:cNvSpPr txBox="1"/>
          <p:nvPr/>
        </p:nvSpPr>
        <p:spPr>
          <a:xfrm>
            <a:off x="975857" y="5673632"/>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All users in directory</a:t>
            </a:r>
          </a:p>
        </p:txBody>
      </p:sp>
      <p:sp>
        <p:nvSpPr>
          <p:cNvPr id="101" name="TextBox 100">
            <a:extLst>
              <a:ext uri="{FF2B5EF4-FFF2-40B4-BE49-F238E27FC236}">
                <a16:creationId xmlns:a16="http://schemas.microsoft.com/office/drawing/2014/main" id="{CF720D6B-D7CE-412E-AB36-683DDA37D9C5}"/>
              </a:ext>
            </a:extLst>
          </p:cNvPr>
          <p:cNvSpPr txBox="1"/>
          <p:nvPr/>
        </p:nvSpPr>
        <p:spPr>
          <a:xfrm>
            <a:off x="2275565" y="2538412"/>
            <a:ext cx="2100640"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client_id</a:t>
            </a:r>
            <a:r>
              <a:rPr lang="en-US" sz="1200" i="1" dirty="0">
                <a:solidFill>
                  <a:schemeClr val="tx2"/>
                </a:solidFill>
              </a:rPr>
              <a:t>=…&amp;</a:t>
            </a:r>
            <a:r>
              <a:rPr lang="en-US" sz="1200" i="1" dirty="0" err="1">
                <a:solidFill>
                  <a:schemeClr val="tx2"/>
                </a:solidFill>
              </a:rPr>
              <a:t>redirect_uri</a:t>
            </a:r>
            <a:r>
              <a:rPr lang="en-US" sz="1200" i="1" dirty="0">
                <a:solidFill>
                  <a:schemeClr val="tx2"/>
                </a:solidFill>
              </a:rPr>
              <a:t>=…</a:t>
            </a:r>
          </a:p>
        </p:txBody>
      </p:sp>
    </p:spTree>
    <p:extLst>
      <p:ext uri="{BB962C8B-B14F-4D97-AF65-F5344CB8AC3E}">
        <p14:creationId xmlns:p14="http://schemas.microsoft.com/office/powerpoint/2010/main" val="9323766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5138" y="632779"/>
            <a:ext cx="3516553" cy="820738"/>
          </a:xfrm>
        </p:spPr>
        <p:txBody>
          <a:bodyPr/>
          <a:lstStyle/>
          <a:p>
            <a:r>
              <a:rPr lang="en-US" dirty="0"/>
              <a:t>Debugging Azure Functions locally</a:t>
            </a:r>
          </a:p>
        </p:txBody>
      </p:sp>
      <p:grpSp>
        <p:nvGrpSpPr>
          <p:cNvPr id="7" name="Group 6">
            <a:extLst>
              <a:ext uri="{FF2B5EF4-FFF2-40B4-BE49-F238E27FC236}">
                <a16:creationId xmlns:a16="http://schemas.microsoft.com/office/drawing/2014/main" id="{67F2BF19-E234-4AFF-A77E-4683E388CF65}"/>
              </a:ext>
            </a:extLst>
          </p:cNvPr>
          <p:cNvGrpSpPr/>
          <p:nvPr/>
        </p:nvGrpSpPr>
        <p:grpSpPr>
          <a:xfrm>
            <a:off x="3623085" y="632780"/>
            <a:ext cx="8662919" cy="5794782"/>
            <a:chOff x="3773556" y="950494"/>
            <a:chExt cx="8662919" cy="5589201"/>
          </a:xfrm>
        </p:grpSpPr>
        <p:pic>
          <p:nvPicPr>
            <p:cNvPr id="5" name="Picture 4">
              <a:extLst>
                <a:ext uri="{FF2B5EF4-FFF2-40B4-BE49-F238E27FC236}">
                  <a16:creationId xmlns:a16="http://schemas.microsoft.com/office/drawing/2014/main" id="{77127F32-4332-45B9-9314-F55B816B9AD5}"/>
                </a:ext>
              </a:extLst>
            </p:cNvPr>
            <p:cNvPicPr>
              <a:picLocks noChangeAspect="1"/>
            </p:cNvPicPr>
            <p:nvPr/>
          </p:nvPicPr>
          <p:blipFill>
            <a:blip r:embed="rId3"/>
            <a:stretch>
              <a:fillRect/>
            </a:stretch>
          </p:blipFill>
          <p:spPr>
            <a:xfrm>
              <a:off x="3773556" y="950494"/>
              <a:ext cx="8662919" cy="5589201"/>
            </a:xfrm>
            <a:prstGeom prst="rect">
              <a:avLst/>
            </a:prstGeom>
          </p:spPr>
        </p:pic>
        <p:grpSp>
          <p:nvGrpSpPr>
            <p:cNvPr id="6" name="Group 5">
              <a:extLst>
                <a:ext uri="{FF2B5EF4-FFF2-40B4-BE49-F238E27FC236}">
                  <a16:creationId xmlns:a16="http://schemas.microsoft.com/office/drawing/2014/main" id="{7A715F3B-ADE4-492D-8AA8-C103D7E87E2B}"/>
                </a:ext>
              </a:extLst>
            </p:cNvPr>
            <p:cNvGrpSpPr/>
            <p:nvPr/>
          </p:nvGrpSpPr>
          <p:grpSpPr>
            <a:xfrm>
              <a:off x="3967912" y="1111169"/>
              <a:ext cx="6949849" cy="3971261"/>
              <a:chOff x="2374490" y="1555845"/>
              <a:chExt cx="6949849" cy="3804812"/>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4490" y="1555845"/>
                <a:ext cx="6949849" cy="245546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4491" y="4011313"/>
                <a:ext cx="6949848" cy="1349344"/>
              </a:xfrm>
              <a:prstGeom prst="rect">
                <a:avLst/>
              </a:prstGeom>
            </p:spPr>
          </p:pic>
        </p:grpSp>
      </p:grpSp>
    </p:spTree>
    <p:extLst>
      <p:ext uri="{BB962C8B-B14F-4D97-AF65-F5344CB8AC3E}">
        <p14:creationId xmlns:p14="http://schemas.microsoft.com/office/powerpoint/2010/main" val="885131270"/>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1208</Words>
  <Application>Microsoft Office PowerPoint</Application>
  <PresentationFormat>Custom</PresentationFormat>
  <Paragraphs>149</Paragraphs>
  <Slides>15</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Segoe UI</vt:lpstr>
      <vt:lpstr>Segoe UI Light</vt:lpstr>
      <vt:lpstr>Segoe UI Semibold</vt:lpstr>
      <vt:lpstr>Segoe UI Semilight</vt:lpstr>
      <vt:lpstr>Wingdings</vt:lpstr>
      <vt:lpstr>Office 365 PPT Template - 2017</vt:lpstr>
      <vt:lpstr>Building Microsoft  Graph applications</vt:lpstr>
      <vt:lpstr>Build an Azure Function using Microsoft Graph</vt:lpstr>
      <vt:lpstr>Application registration</vt:lpstr>
      <vt:lpstr>Grant user consent</vt:lpstr>
      <vt:lpstr>Grant Admin Consent</vt:lpstr>
      <vt:lpstr>Create an Azure Function project</vt:lpstr>
      <vt:lpstr>Overview of the sample</vt:lpstr>
      <vt:lpstr>Daemon applications – client credentials grant</vt:lpstr>
      <vt:lpstr>Debugging Azure Functions locally</vt:lpstr>
      <vt:lpstr>Publishing to Azure</vt:lpstr>
      <vt:lpstr>Monitoring Azure Functions in Azure</vt:lpstr>
      <vt:lpstr>Demo</vt:lpstr>
      <vt:lpstr>Scenarios where this is useful</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2018-09-17T16:43:47Z</dcterms:modified>
</cp:coreProperties>
</file>